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440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Alexandria" charset="-78"/>
      <p:regular r:id="rId13"/>
    </p:embeddedFont>
    <p:embeddedFont>
      <p:font typeface="Verdana" pitchFamily="34" charset="0"/>
      <p:regular r:id="rId14"/>
      <p:bold r:id="rId15"/>
      <p:italic r:id="rId16"/>
      <p:boldItalic r:id="rId17"/>
    </p:embeddedFont>
    <p:embeddedFont>
      <p:font typeface="Nobile" charset="0"/>
      <p:regular r:id="rId18"/>
    </p:embeddedFont>
    <p:embeddedFont>
      <p:font typeface="Consolas" pitchFamily="49" charset="0"/>
      <p:regular r:id="rId19"/>
      <p:bold r:id="rId20"/>
      <p:italic r:id="rId21"/>
      <p:boldItalic r:id="rId22"/>
    </p:embeddedFont>
    <p:embeddedFont>
      <p:font typeface="Calibri" pitchFamily="34" charset="0"/>
      <p:regular r:id="rId23"/>
      <p:bold r:id="rId24"/>
      <p:italic r:id="rId25"/>
      <p:boldItalic r:id="rId26"/>
    </p:embeddedFont>
    <p:embeddedFont>
      <p:font typeface="Wingdings 2" pitchFamily="18" charset="2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5611"/>
    <p:restoredTop sz="94610"/>
  </p:normalViewPr>
  <p:slideViewPr>
    <p:cSldViewPr snapToGrid="0" snapToObjects="1">
      <p:cViewPr varScale="1">
        <p:scale>
          <a:sx n="71" d="100"/>
          <a:sy n="71" d="100"/>
        </p:scale>
        <p:origin x="-562" y="-77"/>
      </p:cViewPr>
      <p:guideLst>
        <p:guide orient="horz" pos="2592"/>
        <p:guide pos="460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font" Target="fonts/font14.fntdata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font" Target="fonts/font15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487681" y="395021"/>
            <a:ext cx="13651288" cy="7436183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622" tIns="65311" rIns="130622" bIns="65311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0" name="Rounded Rectangle 9"/>
          <p:cNvSpPr/>
          <p:nvPr/>
        </p:nvSpPr>
        <p:spPr>
          <a:xfrm>
            <a:off x="669755" y="520994"/>
            <a:ext cx="13290894" cy="3730752"/>
          </a:xfrm>
          <a:prstGeom prst="roundRect">
            <a:avLst>
              <a:gd name="adj" fmla="val 4578"/>
            </a:avLst>
          </a:prstGeom>
          <a:gradFill rotWithShape="1">
            <a:gsLst>
              <a:gs pos="0">
                <a:schemeClr val="bg1">
                  <a:tint val="75000"/>
                  <a:satMod val="150000"/>
                </a:schemeClr>
              </a:gs>
              <a:gs pos="55000">
                <a:schemeClr val="bg1">
                  <a:shade val="75000"/>
                  <a:satMod val="100000"/>
                </a:schemeClr>
              </a:gs>
              <a:gs pos="100000">
                <a:schemeClr val="bg1">
                  <a:shade val="35000"/>
                  <a:satMod val="100000"/>
                </a:schemeClr>
              </a:gs>
            </a:gsLst>
            <a:path path="circle">
              <a:fillToRect l="50000" t="175000" r="50000" b="-75000"/>
            </a:path>
          </a:gra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622" tIns="65311" rIns="130622" bIns="65311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1155802" y="2184247"/>
            <a:ext cx="12435840" cy="2194560"/>
          </a:xfrm>
        </p:spPr>
        <p:txBody>
          <a:bodyPr lIns="65311" rIns="65311" bIns="65311"/>
          <a:lstStyle>
            <a:lvl1pPr algn="r">
              <a:defRPr sz="6400" b="1">
                <a:solidFill>
                  <a:schemeClr val="accent1">
                    <a:tint val="88000"/>
                    <a:satMod val="150000"/>
                  </a:schemeClr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20" name="Subtitle 19"/>
          <p:cNvSpPr>
            <a:spLocks noGrp="1"/>
          </p:cNvSpPr>
          <p:nvPr>
            <p:ph type="subTitle" idx="1"/>
          </p:nvPr>
        </p:nvSpPr>
        <p:spPr>
          <a:xfrm>
            <a:off x="1155802" y="4422038"/>
            <a:ext cx="12435840" cy="1097280"/>
          </a:xfrm>
        </p:spPr>
        <p:txBody>
          <a:bodyPr lIns="261244" tIns="0"/>
          <a:lstStyle>
            <a:lvl1pPr marL="52249" indent="0" algn="r">
              <a:spcBef>
                <a:spcPts val="0"/>
              </a:spcBef>
              <a:buNone/>
              <a:defRPr sz="2900">
                <a:solidFill>
                  <a:schemeClr val="bg2">
                    <a:shade val="25000"/>
                  </a:schemeClr>
                </a:solidFill>
              </a:defRPr>
            </a:lvl1pPr>
            <a:lvl2pPr marL="653110" indent="0" algn="ctr">
              <a:buNone/>
            </a:lvl2pPr>
            <a:lvl3pPr marL="1306220" indent="0" algn="ctr">
              <a:buNone/>
            </a:lvl3pPr>
            <a:lvl4pPr marL="1959331" indent="0" algn="ctr">
              <a:buNone/>
            </a:lvl4pPr>
            <a:lvl5pPr marL="2612441" indent="0" algn="ctr">
              <a:buNone/>
            </a:lvl5pPr>
            <a:lvl6pPr marL="3265551" indent="0" algn="ctr">
              <a:buNone/>
            </a:lvl6pPr>
            <a:lvl7pPr marL="3918661" indent="0" algn="ctr">
              <a:buNone/>
            </a:lvl7pPr>
            <a:lvl8pPr marL="4571771" indent="0" algn="ctr">
              <a:buNone/>
            </a:lvl8pPr>
            <a:lvl9pPr marL="5224882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19" name="Date Placeholder 18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0F64CFB-0752-4EDC-AB2C-8C10CA834561}" type="datetimeFigureOut">
              <a:rPr lang="en-US" smtClean="0"/>
              <a:t>8/6/2025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8D312864-67C2-4231-BFFA-4416763B53B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672" y="5980176"/>
            <a:ext cx="13094208" cy="1261872"/>
          </a:xfrm>
        </p:spPr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4672" y="636423"/>
            <a:ext cx="13094208" cy="5025542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0F64CFB-0752-4EDC-AB2C-8C10CA834561}" type="datetimeFigureOut">
              <a:rPr lang="en-US" smtClean="0"/>
              <a:t>8/6/2025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8D312864-67C2-4231-BFFA-4416763B53B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607040" y="640085"/>
            <a:ext cx="3169920" cy="6309359"/>
          </a:xfrm>
        </p:spPr>
        <p:txBody>
          <a:bodyPr vert="eaVert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53440" y="640083"/>
            <a:ext cx="9509760" cy="630936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0F64CFB-0752-4EDC-AB2C-8C10CA834561}" type="datetimeFigureOut">
              <a:rPr lang="en-US" smtClean="0"/>
              <a:t>8/6/2025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8D312864-67C2-4231-BFFA-4416763B53B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672" y="5980176"/>
            <a:ext cx="13094208" cy="1261872"/>
          </a:xfrm>
        </p:spPr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4672" y="636423"/>
            <a:ext cx="13094208" cy="5025542"/>
          </a:xfrm>
        </p:spPr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0F64CFB-0752-4EDC-AB2C-8C10CA834561}" type="datetimeFigureOut">
              <a:rPr lang="en-US" smtClean="0"/>
              <a:t>8/6/2025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8D312864-67C2-4231-BFFA-4416763B53B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487681" y="395021"/>
            <a:ext cx="13651288" cy="7436183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622" tIns="65311" rIns="130622" bIns="65311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1" name="Rounded Rectangle 10"/>
          <p:cNvSpPr/>
          <p:nvPr/>
        </p:nvSpPr>
        <p:spPr>
          <a:xfrm>
            <a:off x="669755" y="520995"/>
            <a:ext cx="13290894" cy="5209595"/>
          </a:xfrm>
          <a:prstGeom prst="roundRect">
            <a:avLst>
              <a:gd name="adj" fmla="val 2127"/>
            </a:avLst>
          </a:prstGeom>
          <a:gradFill rotWithShape="1">
            <a:gsLst>
              <a:gs pos="0">
                <a:schemeClr val="bg1">
                  <a:tint val="75000"/>
                  <a:satMod val="150000"/>
                </a:schemeClr>
              </a:gs>
              <a:gs pos="55000">
                <a:schemeClr val="bg1">
                  <a:shade val="75000"/>
                  <a:satMod val="100000"/>
                </a:schemeClr>
              </a:gs>
              <a:gs pos="100000">
                <a:schemeClr val="bg1">
                  <a:shade val="35000"/>
                  <a:satMod val="100000"/>
                </a:schemeClr>
              </a:gs>
            </a:gsLst>
            <a:path path="circle">
              <a:fillToRect l="50000" t="175000" r="50000" b="-75000"/>
            </a:path>
          </a:gra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622" tIns="65311" rIns="130622" bIns="65311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9350" y="5914339"/>
            <a:ext cx="13094208" cy="811987"/>
          </a:xfrm>
        </p:spPr>
        <p:txBody>
          <a:bodyPr lIns="130622" bIns="0" anchor="b"/>
          <a:lstStyle>
            <a:lvl1pPr algn="l">
              <a:buNone/>
              <a:defRPr sz="5100" b="0" cap="none" baseline="0">
                <a:solidFill>
                  <a:schemeClr val="bg2">
                    <a:shade val="25000"/>
                  </a:schemeClr>
                </a:solidFill>
                <a:effectLst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9350" y="6749381"/>
            <a:ext cx="13094208" cy="504749"/>
          </a:xfrm>
        </p:spPr>
        <p:txBody>
          <a:bodyPr lIns="169809" tIns="0" anchor="t"/>
          <a:lstStyle>
            <a:lvl1pPr marL="0" marR="52249" indent="0" algn="l">
              <a:spcBef>
                <a:spcPts val="0"/>
              </a:spcBef>
              <a:spcAft>
                <a:spcPts val="0"/>
              </a:spcAft>
              <a:buNone/>
              <a:defRPr sz="2600" b="0">
                <a:solidFill>
                  <a:schemeClr val="accent1">
                    <a:shade val="50000"/>
                    <a:satMod val="110000"/>
                  </a:schemeClr>
                </a:solidFill>
                <a:effectLst/>
              </a:defRPr>
            </a:lvl1pPr>
            <a:lvl2pPr>
              <a:buNone/>
              <a:defRPr sz="26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23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0F64CFB-0752-4EDC-AB2C-8C10CA834561}" type="datetimeFigureOut">
              <a:rPr lang="en-US" smtClean="0"/>
              <a:t>8/6/2025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8D312864-67C2-4231-BFFA-4416763B53B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3" y="636422"/>
            <a:ext cx="6291072" cy="5266944"/>
          </a:xfrm>
        </p:spPr>
        <p:txBody>
          <a:bodyPr/>
          <a:lstStyle>
            <a:lvl1pPr>
              <a:defRPr sz="3700"/>
            </a:lvl1pPr>
            <a:lvl2pPr>
              <a:defRPr sz="3100"/>
            </a:lvl2pPr>
            <a:lvl3pPr>
              <a:defRPr sz="2900"/>
            </a:lvl3pPr>
            <a:lvl4pPr>
              <a:defRPr sz="2600"/>
            </a:lvl4pPr>
            <a:lvl5pPr>
              <a:defRPr sz="2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608576" y="636422"/>
            <a:ext cx="6291072" cy="5266944"/>
          </a:xfrm>
        </p:spPr>
        <p:txBody>
          <a:bodyPr/>
          <a:lstStyle>
            <a:lvl1pPr>
              <a:defRPr sz="3700"/>
            </a:lvl1pPr>
            <a:lvl2pPr>
              <a:defRPr sz="3100"/>
            </a:lvl2pPr>
            <a:lvl3pPr>
              <a:defRPr sz="2900"/>
            </a:lvl3pPr>
            <a:lvl4pPr>
              <a:defRPr sz="2600"/>
            </a:lvl4pPr>
            <a:lvl5pPr>
              <a:defRPr sz="2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0F64CFB-0752-4EDC-AB2C-8C10CA834561}" type="datetimeFigureOut">
              <a:rPr lang="en-US" smtClean="0"/>
              <a:t>8/6/2025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8D312864-67C2-4231-BFFA-4416763B53B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672" y="5980176"/>
            <a:ext cx="13094208" cy="1261872"/>
          </a:xfrm>
        </p:spPr>
        <p:txBody>
          <a:bodyPr anchor="b"/>
          <a:lstStyle>
            <a:lvl1pPr>
              <a:defRPr b="1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1558" y="695326"/>
            <a:ext cx="6291072" cy="950594"/>
          </a:xfrm>
        </p:spPr>
        <p:txBody>
          <a:bodyPr lIns="208995" anchor="ctr"/>
          <a:lstStyle>
            <a:lvl1pPr marL="0" indent="0" algn="l">
              <a:buNone/>
              <a:defRPr sz="3400" b="1">
                <a:solidFill>
                  <a:schemeClr val="tx1"/>
                </a:solidFill>
              </a:defRPr>
            </a:lvl1pPr>
            <a:lvl2pPr>
              <a:buNone/>
              <a:defRPr sz="2900" b="1"/>
            </a:lvl2pPr>
            <a:lvl3pPr>
              <a:buNone/>
              <a:defRPr sz="2600" b="1"/>
            </a:lvl3pPr>
            <a:lvl4pPr>
              <a:buNone/>
              <a:defRPr sz="2300" b="1"/>
            </a:lvl4pPr>
            <a:lvl5pPr>
              <a:buNone/>
              <a:defRPr sz="23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7443470" y="695326"/>
            <a:ext cx="6291072" cy="950594"/>
          </a:xfrm>
        </p:spPr>
        <p:txBody>
          <a:bodyPr lIns="195933" anchor="ctr"/>
          <a:lstStyle>
            <a:lvl1pPr marL="0" indent="0" algn="l">
              <a:buNone/>
              <a:defRPr sz="3400" b="1">
                <a:solidFill>
                  <a:schemeClr val="tx1"/>
                </a:solidFill>
              </a:defRPr>
            </a:lvl1pPr>
            <a:lvl2pPr>
              <a:buNone/>
              <a:defRPr sz="2900" b="1"/>
            </a:lvl2pPr>
            <a:lvl3pPr>
              <a:buNone/>
              <a:defRPr sz="2600" b="1"/>
            </a:lvl3pPr>
            <a:lvl4pPr>
              <a:buNone/>
              <a:defRPr sz="2300" b="1"/>
            </a:lvl4pPr>
            <a:lvl5pPr>
              <a:buNone/>
              <a:defRPr sz="23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971558" y="1737360"/>
            <a:ext cx="6291072" cy="4187952"/>
          </a:xfrm>
        </p:spPr>
        <p:txBody>
          <a:bodyPr anchor="t"/>
          <a:lstStyle>
            <a:lvl1pPr algn="l">
              <a:defRPr sz="3400"/>
            </a:lvl1pPr>
            <a:lvl2pPr algn="l">
              <a:defRPr sz="2900"/>
            </a:lvl2pPr>
            <a:lvl3pPr algn="l">
              <a:defRPr sz="2600"/>
            </a:lvl3pPr>
            <a:lvl4pPr algn="l">
              <a:defRPr sz="2300"/>
            </a:lvl4pPr>
            <a:lvl5pPr algn="l">
              <a:defRPr sz="23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43470" y="1737360"/>
            <a:ext cx="6291072" cy="4187952"/>
          </a:xfrm>
        </p:spPr>
        <p:txBody>
          <a:bodyPr anchor="t"/>
          <a:lstStyle>
            <a:lvl1pPr algn="l">
              <a:defRPr sz="3400"/>
            </a:lvl1pPr>
            <a:lvl2pPr algn="l">
              <a:defRPr sz="2900"/>
            </a:lvl2pPr>
            <a:lvl3pPr algn="l">
              <a:defRPr sz="2600"/>
            </a:lvl3pPr>
            <a:lvl4pPr algn="l">
              <a:defRPr sz="2300"/>
            </a:lvl4pPr>
            <a:lvl5pPr algn="l">
              <a:defRPr sz="23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0F64CFB-0752-4EDC-AB2C-8C10CA834561}" type="datetimeFigureOut">
              <a:rPr lang="en-US" smtClean="0"/>
              <a:t>8/6/2025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8D312864-67C2-4231-BFFA-4416763B53B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0F64CFB-0752-4EDC-AB2C-8C10CA834561}" type="datetimeFigureOut">
              <a:rPr lang="en-US" smtClean="0"/>
              <a:t>8/6/2025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8D312864-67C2-4231-BFFA-4416763B53B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487681" y="395021"/>
            <a:ext cx="13651288" cy="7436183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622" tIns="65311" rIns="130622" bIns="65311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0F64CFB-0752-4EDC-AB2C-8C10CA834561}" type="datetimeFigureOut">
              <a:rPr lang="en-US" smtClean="0"/>
              <a:t>8/6/2025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8D312864-67C2-4231-BFFA-4416763B53B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62054" y="640080"/>
            <a:ext cx="4754880" cy="1097280"/>
          </a:xfrm>
        </p:spPr>
        <p:txBody>
          <a:bodyPr anchor="b"/>
          <a:lstStyle>
            <a:lvl1pPr algn="l">
              <a:buNone/>
              <a:defRPr sz="3100" b="1">
                <a:solidFill>
                  <a:schemeClr val="accent1"/>
                </a:solidFill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8862155" y="1737363"/>
            <a:ext cx="4754880" cy="5047334"/>
          </a:xfrm>
        </p:spPr>
        <p:txBody>
          <a:bodyPr lIns="130622"/>
          <a:lstStyle>
            <a:lvl1pPr marL="26124" marR="26124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>
              <a:buNone/>
              <a:defRPr sz="1700">
                <a:solidFill>
                  <a:schemeClr val="tx1"/>
                </a:solidFill>
              </a:defRPr>
            </a:lvl2pPr>
            <a:lvl3pPr>
              <a:buNone/>
              <a:defRPr sz="1400">
                <a:solidFill>
                  <a:schemeClr val="tx1"/>
                </a:solidFill>
              </a:defRPr>
            </a:lvl3pPr>
            <a:lvl4pPr>
              <a:buNone/>
              <a:defRPr sz="1300">
                <a:solidFill>
                  <a:schemeClr val="tx1"/>
                </a:solidFill>
              </a:defRPr>
            </a:lvl4pPr>
            <a:lvl5pPr>
              <a:buNone/>
              <a:defRPr sz="1300">
                <a:solidFill>
                  <a:schemeClr val="tx1"/>
                </a:solidFill>
              </a:defRPr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1218196" y="1116173"/>
            <a:ext cx="7401854" cy="5669282"/>
          </a:xfrm>
        </p:spPr>
        <p:txBody>
          <a:bodyPr/>
          <a:lstStyle>
            <a:lvl1pPr>
              <a:defRPr sz="4000">
                <a:solidFill>
                  <a:schemeClr val="tx1"/>
                </a:solidFill>
              </a:defRPr>
            </a:lvl1pPr>
            <a:lvl2pPr>
              <a:defRPr sz="3700">
                <a:solidFill>
                  <a:schemeClr val="tx1"/>
                </a:solidFill>
              </a:defRPr>
            </a:lvl2pPr>
            <a:lvl3pPr>
              <a:defRPr sz="3400">
                <a:solidFill>
                  <a:schemeClr val="tx1"/>
                </a:solidFill>
              </a:defRPr>
            </a:lvl3pPr>
            <a:lvl4pPr>
              <a:defRPr sz="2900">
                <a:solidFill>
                  <a:schemeClr val="tx1"/>
                </a:solidFill>
              </a:defRPr>
            </a:lvl4pPr>
            <a:lvl5pPr>
              <a:defRPr sz="2900">
                <a:solidFill>
                  <a:schemeClr val="tx1"/>
                </a:solidFill>
              </a:defRPr>
            </a:lvl5pPr>
            <a:lvl6pPr>
              <a:buNone/>
              <a:defRPr/>
            </a:lvl6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0F64CFB-0752-4EDC-AB2C-8C10CA834561}" type="datetimeFigureOut">
              <a:rPr lang="en-US" smtClean="0"/>
              <a:t>8/6/2025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8D312864-67C2-4231-BFFA-4416763B53B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487681" y="395021"/>
            <a:ext cx="13651288" cy="7436183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622" tIns="65311" rIns="130622" bIns="65311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1" name="Round Single Corner Rectangle 10"/>
          <p:cNvSpPr/>
          <p:nvPr/>
        </p:nvSpPr>
        <p:spPr>
          <a:xfrm>
            <a:off x="10241281" y="520994"/>
            <a:ext cx="3719368" cy="5212080"/>
          </a:xfrm>
          <a:prstGeom prst="round1Rect">
            <a:avLst>
              <a:gd name="adj" fmla="val 2748"/>
            </a:avLst>
          </a:prstGeom>
          <a:solidFill>
            <a:srgbClr val="1C1C1C"/>
          </a:soli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622" tIns="65311" rIns="130622" bIns="65311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1520" y="6014467"/>
            <a:ext cx="13167360" cy="1261872"/>
          </a:xfrm>
        </p:spPr>
        <p:txBody>
          <a:bodyPr anchor="t"/>
          <a:lstStyle>
            <a:lvl1pPr algn="l">
              <a:buNone/>
              <a:defRPr sz="5100" b="0">
                <a:solidFill>
                  <a:schemeClr val="bg2">
                    <a:shade val="25000"/>
                  </a:schemeClr>
                </a:solidFill>
                <a:effectLst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White">
          <a:xfrm>
            <a:off x="10340339" y="640080"/>
            <a:ext cx="3584448" cy="5053776"/>
          </a:xfrm>
        </p:spPr>
        <p:txBody>
          <a:bodyPr lIns="130622"/>
          <a:lstStyle>
            <a:lvl1pPr marL="65311" indent="0" algn="l">
              <a:spcBef>
                <a:spcPts val="0"/>
              </a:spcBef>
              <a:buNone/>
              <a:defRPr sz="2000">
                <a:solidFill>
                  <a:srgbClr val="FFFFFF"/>
                </a:solidFill>
              </a:defRPr>
            </a:lvl1pPr>
            <a:lvl2pPr>
              <a:defRPr sz="1700">
                <a:solidFill>
                  <a:srgbClr val="FFFFFF"/>
                </a:solidFill>
              </a:defRPr>
            </a:lvl2pPr>
            <a:lvl3pPr>
              <a:defRPr sz="1400">
                <a:solidFill>
                  <a:srgbClr val="FFFFFF"/>
                </a:solidFill>
              </a:defRPr>
            </a:lvl3pPr>
            <a:lvl4pPr>
              <a:defRPr sz="1300">
                <a:solidFill>
                  <a:srgbClr val="FFFFFF"/>
                </a:solidFill>
              </a:defRPr>
            </a:lvl4pPr>
            <a:lvl5pPr>
              <a:defRPr sz="1300">
                <a:solidFill>
                  <a:srgbClr val="FFFFFF"/>
                </a:solidFill>
              </a:defRPr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0F64CFB-0752-4EDC-AB2C-8C10CA834561}" type="datetimeFigureOut">
              <a:rPr lang="en-US" smtClean="0"/>
              <a:t>8/6/2025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8D312864-67C2-4231-BFFA-4416763B53B4}" type="slidenum">
              <a:rPr lang="en-US" smtClean="0"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74368" y="522922"/>
            <a:ext cx="9480499" cy="5212080"/>
          </a:xfrm>
          <a:prstGeom prst="snipRoundRect">
            <a:avLst>
              <a:gd name="adj1" fmla="val 1040"/>
              <a:gd name="adj2" fmla="val 0"/>
            </a:avLst>
          </a:prstGeom>
          <a:solidFill>
            <a:schemeClr val="bg2">
              <a:shade val="10000"/>
            </a:schemeClr>
          </a:solidFill>
        </p:spPr>
        <p:txBody>
          <a:bodyPr/>
          <a:lstStyle>
            <a:lvl1pPr marL="0" indent="0">
              <a:buNone/>
              <a:defRPr sz="4600"/>
            </a:lvl1pPr>
            <a:extLst/>
          </a:lstStyle>
          <a:p>
            <a:r>
              <a:rPr kumimoji="0" lang="en-US" smtClean="0"/>
              <a:t>Click icon to add picture</a:t>
            </a:r>
            <a:endParaRPr kumimoji="0" lang="en-US"/>
          </a:p>
        </p:txBody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487681" y="395021"/>
            <a:ext cx="13651288" cy="7436183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622" tIns="65311" rIns="130622" bIns="65311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Rounded Rectangle 8"/>
          <p:cNvSpPr/>
          <p:nvPr/>
        </p:nvSpPr>
        <p:spPr>
          <a:xfrm>
            <a:off x="669755" y="520994"/>
            <a:ext cx="13290894" cy="6583680"/>
          </a:xfrm>
          <a:prstGeom prst="roundRect">
            <a:avLst>
              <a:gd name="adj" fmla="val 2127"/>
            </a:avLst>
          </a:prstGeom>
          <a:gradFill rotWithShape="1">
            <a:gsLst>
              <a:gs pos="0">
                <a:schemeClr val="bg1">
                  <a:tint val="75000"/>
                  <a:satMod val="150000"/>
                </a:schemeClr>
              </a:gs>
              <a:gs pos="55000">
                <a:schemeClr val="bg1">
                  <a:shade val="75000"/>
                  <a:satMod val="100000"/>
                </a:schemeClr>
              </a:gs>
              <a:gs pos="100000">
                <a:schemeClr val="bg1">
                  <a:shade val="35000"/>
                  <a:satMod val="100000"/>
                </a:schemeClr>
              </a:gs>
            </a:gsLst>
            <a:path path="circle">
              <a:fillToRect l="50000" t="175000" r="50000" b="-75000"/>
            </a:path>
          </a:gra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622" tIns="65311" rIns="130622" bIns="65311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3" name="Title Placeholder 12"/>
          <p:cNvSpPr>
            <a:spLocks noGrp="1"/>
          </p:cNvSpPr>
          <p:nvPr>
            <p:ph type="title"/>
          </p:nvPr>
        </p:nvSpPr>
        <p:spPr>
          <a:xfrm>
            <a:off x="804672" y="5982708"/>
            <a:ext cx="13094208" cy="1261872"/>
          </a:xfrm>
          <a:prstGeom prst="rect">
            <a:avLst/>
          </a:prstGeom>
        </p:spPr>
        <p:txBody>
          <a:bodyPr vert="horz" lIns="130622" tIns="65311" rIns="130622" bIns="65311" anchor="b">
            <a:normAutofit/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804672" y="636423"/>
            <a:ext cx="13094208" cy="5025542"/>
          </a:xfrm>
          <a:prstGeom prst="rect">
            <a:avLst/>
          </a:prstGeom>
        </p:spPr>
        <p:txBody>
          <a:bodyPr vert="horz" lIns="261244" tIns="130622" rIns="130622" bIns="65311"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25" name="Date Placeholder 24"/>
          <p:cNvSpPr>
            <a:spLocks noGrp="1"/>
          </p:cNvSpPr>
          <p:nvPr>
            <p:ph type="dt" sz="half" idx="2"/>
          </p:nvPr>
        </p:nvSpPr>
        <p:spPr>
          <a:xfrm>
            <a:off x="6042125" y="7334251"/>
            <a:ext cx="3657600" cy="438150"/>
          </a:xfrm>
          <a:prstGeom prst="rect">
            <a:avLst/>
          </a:prstGeom>
        </p:spPr>
        <p:txBody>
          <a:bodyPr vert="horz" lIns="130622" tIns="65311" rIns="130622" bIns="65311" anchor="b"/>
          <a:lstStyle>
            <a:lvl1pPr algn="r" eaLnBrk="1" latinLnBrk="0" hangingPunct="1">
              <a:defRPr kumimoji="0" sz="1400">
                <a:solidFill>
                  <a:schemeClr val="bg2">
                    <a:shade val="50000"/>
                  </a:schemeClr>
                </a:solidFill>
              </a:defRPr>
            </a:lvl1pPr>
            <a:extLst/>
          </a:lstStyle>
          <a:p>
            <a:fld id="{90F64CFB-0752-4EDC-AB2C-8C10CA834561}" type="datetimeFigureOut">
              <a:rPr lang="en-US" smtClean="0"/>
              <a:t>8/6/2025</a:t>
            </a:fld>
            <a:endParaRPr lang="en-US"/>
          </a:p>
        </p:txBody>
      </p:sp>
      <p:sp>
        <p:nvSpPr>
          <p:cNvPr id="18" name="Footer Placeholder 17"/>
          <p:cNvSpPr>
            <a:spLocks noGrp="1"/>
          </p:cNvSpPr>
          <p:nvPr>
            <p:ph type="ftr" sz="quarter" idx="3"/>
          </p:nvPr>
        </p:nvSpPr>
        <p:spPr>
          <a:xfrm>
            <a:off x="9699725" y="7334251"/>
            <a:ext cx="3657600" cy="438150"/>
          </a:xfrm>
          <a:prstGeom prst="rect">
            <a:avLst/>
          </a:prstGeom>
        </p:spPr>
        <p:txBody>
          <a:bodyPr vert="horz" lIns="130622" tIns="65311" rIns="130622" bIns="65311" anchor="b"/>
          <a:lstStyle>
            <a:lvl1pPr algn="l" eaLnBrk="1" latinLnBrk="0" hangingPunct="1">
              <a:defRPr kumimoji="0" sz="1400">
                <a:solidFill>
                  <a:schemeClr val="bg2">
                    <a:shade val="50000"/>
                  </a:schemeClr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3357325" y="7334251"/>
            <a:ext cx="731520" cy="438150"/>
          </a:xfrm>
          <a:prstGeom prst="rect">
            <a:avLst/>
          </a:prstGeom>
        </p:spPr>
        <p:txBody>
          <a:bodyPr vert="horz" lIns="130622" tIns="65311" rIns="130622" bIns="65311" anchor="b"/>
          <a:lstStyle>
            <a:lvl1pPr algn="r" eaLnBrk="1" latinLnBrk="0" hangingPunct="1">
              <a:defRPr kumimoji="0" sz="1400">
                <a:solidFill>
                  <a:schemeClr val="bg2">
                    <a:shade val="50000"/>
                  </a:schemeClr>
                </a:solidFill>
              </a:defRPr>
            </a:lvl1pPr>
            <a:extLst/>
          </a:lstStyle>
          <a:p>
            <a:fld id="{8D312864-67C2-4231-BFFA-4416763B53B4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09" r:id="rId1"/>
    <p:sldLayoutId id="2147484410" r:id="rId2"/>
    <p:sldLayoutId id="2147484411" r:id="rId3"/>
    <p:sldLayoutId id="2147484412" r:id="rId4"/>
    <p:sldLayoutId id="2147484413" r:id="rId5"/>
    <p:sldLayoutId id="2147484414" r:id="rId6"/>
    <p:sldLayoutId id="2147484415" r:id="rId7"/>
    <p:sldLayoutId id="2147484416" r:id="rId8"/>
    <p:sldLayoutId id="2147484417" r:id="rId9"/>
    <p:sldLayoutId id="2147484418" r:id="rId10"/>
    <p:sldLayoutId id="2147484419" r:id="rId11"/>
    <p:sldLayoutId id="2147484420" r:id="rId12"/>
    <p:sldLayoutId id="2147484421" r:id="rId13"/>
    <p:sldLayoutId id="2147484422" r:id="rId14"/>
    <p:sldLayoutId id="2147484423" r:id="rId15"/>
    <p:sldLayoutId id="2147484424" r:id="rId16"/>
    <p:sldLayoutId id="2147484425" r:id="rId17"/>
    <p:sldLayoutId id="2147484426" r:id="rId18"/>
    <p:sldLayoutId id="2147484427" r:id="rId19"/>
    <p:sldLayoutId id="2147484428" r:id="rId20"/>
    <p:sldLayoutId id="2147484429" r:id="rId21"/>
  </p:sldLayoutIdLst>
  <p:hf sldNum="0" hdr="0" ftr="0" dt="0"/>
  <p:txStyles>
    <p:titleStyle>
      <a:lvl1pPr algn="l" rtl="0" eaLnBrk="1" latinLnBrk="0" hangingPunct="1">
        <a:spcBef>
          <a:spcPct val="0"/>
        </a:spcBef>
        <a:buNone/>
        <a:defRPr kumimoji="0" sz="5100" b="1" kern="1200">
          <a:solidFill>
            <a:schemeClr val="accent1">
              <a:tint val="88000"/>
              <a:satMod val="150000"/>
            </a:schemeClr>
          </a:solidFill>
          <a:effectLst>
            <a:outerShdw blurRad="53975" dist="22860" dir="5400000" algn="tl" rotWithShape="0">
              <a:srgbClr val="000000">
                <a:alpha val="5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78804" indent="-378804" algn="l" rtl="0" eaLnBrk="1" latinLnBrk="0" hangingPunct="1">
        <a:spcBef>
          <a:spcPts val="357"/>
        </a:spcBef>
        <a:buClr>
          <a:schemeClr val="accent1"/>
        </a:buClr>
        <a:buSzPct val="80000"/>
        <a:buFont typeface="Wingdings 2"/>
        <a:buChar char=""/>
        <a:defRPr kumimoji="0" sz="4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83732" indent="-287368" algn="l" rtl="0" eaLnBrk="1" latinLnBrk="0" hangingPunct="1">
        <a:spcBef>
          <a:spcPts val="357"/>
        </a:spcBef>
        <a:buClr>
          <a:schemeClr val="accent1"/>
        </a:buClr>
        <a:buSzPct val="100000"/>
        <a:buFont typeface="Verdana"/>
        <a:buChar char="◦"/>
        <a:defRPr kumimoji="0" sz="3400" kern="1200">
          <a:solidFill>
            <a:schemeClr val="tx1"/>
          </a:solidFill>
          <a:latin typeface="+mn-lt"/>
          <a:ea typeface="+mn-ea"/>
          <a:cs typeface="+mn-cs"/>
        </a:defRPr>
      </a:lvl2pPr>
      <a:lvl3pPr marL="1123350" indent="-261244" algn="l" rtl="0" eaLnBrk="1" latinLnBrk="0" hangingPunct="1">
        <a:spcBef>
          <a:spcPts val="357"/>
        </a:spcBef>
        <a:buClr>
          <a:schemeClr val="accent2">
            <a:tint val="85000"/>
            <a:satMod val="285000"/>
          </a:schemeClr>
        </a:buClr>
        <a:buSzPct val="100000"/>
        <a:buFont typeface="Wingdings 2"/>
        <a:buChar char=""/>
        <a:defRPr kumimoji="0" sz="3100" kern="1200">
          <a:solidFill>
            <a:schemeClr val="tx1"/>
          </a:solidFill>
          <a:latin typeface="+mn-lt"/>
          <a:ea typeface="+mn-ea"/>
          <a:cs typeface="+mn-cs"/>
        </a:defRPr>
      </a:lvl3pPr>
      <a:lvl4pPr marL="1462967" indent="-261244" algn="l" rtl="0" eaLnBrk="1" latinLnBrk="0" hangingPunct="1">
        <a:spcBef>
          <a:spcPts val="329"/>
        </a:spcBef>
        <a:buClr>
          <a:schemeClr val="accent2">
            <a:tint val="85000"/>
            <a:satMod val="285000"/>
          </a:schemeClr>
        </a:buClr>
        <a:buSzPct val="112000"/>
        <a:buFont typeface="Verdana"/>
        <a:buChar char="◦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indent="-261244" algn="l" rtl="0" eaLnBrk="1" latinLnBrk="0" hangingPunct="1">
        <a:spcBef>
          <a:spcPts val="357"/>
        </a:spcBef>
        <a:buClr>
          <a:schemeClr val="accent3">
            <a:tint val="85000"/>
            <a:satMod val="275000"/>
          </a:schemeClr>
        </a:buClr>
        <a:buSzPct val="100000"/>
        <a:buFont typeface="Wingdings 2"/>
        <a:buChar char="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5pPr>
      <a:lvl6pPr marL="2129139" indent="-261244" algn="l" rtl="0" eaLnBrk="1" latinLnBrk="0" hangingPunct="1">
        <a:spcBef>
          <a:spcPts val="357"/>
        </a:spcBef>
        <a:buClr>
          <a:schemeClr val="accent3">
            <a:tint val="85000"/>
            <a:satMod val="275000"/>
          </a:schemeClr>
        </a:buClr>
        <a:buSzPct val="100000"/>
        <a:buFont typeface="Verdana"/>
        <a:buChar char="◦"/>
        <a:defRPr kumimoji="0" sz="24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429570" indent="-261244" algn="l" rtl="0" eaLnBrk="1" latinLnBrk="0" hangingPunct="1">
        <a:spcBef>
          <a:spcPts val="364"/>
        </a:spcBef>
        <a:buClr>
          <a:schemeClr val="accent3">
            <a:tint val="85000"/>
            <a:satMod val="275000"/>
          </a:schemeClr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2743063" indent="-261244" algn="l" rtl="0" eaLnBrk="1" latinLnBrk="0" hangingPunct="1">
        <a:spcBef>
          <a:spcPts val="367"/>
        </a:spcBef>
        <a:buClr>
          <a:schemeClr val="accent3">
            <a:tint val="85000"/>
            <a:satMod val="275000"/>
          </a:schemeClr>
        </a:buClr>
        <a:buSzPct val="100000"/>
        <a:buFont typeface="Verdana"/>
        <a:buChar char="◦"/>
        <a:defRPr kumimoji="0" sz="21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069618" indent="-261244" algn="l" rtl="0" eaLnBrk="1" latinLnBrk="0" hangingPunct="1">
        <a:spcBef>
          <a:spcPts val="364"/>
        </a:spcBef>
        <a:buClr>
          <a:schemeClr val="accent3">
            <a:tint val="85000"/>
            <a:satMod val="275000"/>
          </a:schemeClr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65311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130622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959331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2612441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3265551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3918661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4571771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5224882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Relationship Id="rId5" Type="http://schemas.openxmlformats.org/officeDocument/2006/relationships/hyperlink" Target="https://www.linkedin.com/in/raunak-sen-6a9848184/" TargetMode="External"/><Relationship Id="rId4" Type="http://schemas.openxmlformats.org/officeDocument/2006/relationships/hyperlink" Target="https://github.com/raunaksen26101997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408878"/>
            <a:ext cx="714398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Sales Analysis Dashboard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45781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Presented By: Raunak Sen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69724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Thank You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74618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For further inquiries or collaboration, please connect via: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36423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GitHub ID: </a:t>
            </a:r>
            <a:r>
              <a:rPr lang="en-US" sz="1750" u="sng" dirty="0">
                <a:solidFill>
                  <a:srgbClr val="1B54DA"/>
                </a:solidFill>
                <a:latin typeface="Nobile" pitchFamily="34" charset="0"/>
                <a:ea typeface="Nobile" pitchFamily="34" charset="-122"/>
                <a:cs typeface="Nobile" pitchFamily="34" charset="-120"/>
                <a:hlinkClick r:id="rId4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https://github.com/raunaksen26101997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4806434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LinkedIn ID: </a:t>
            </a:r>
            <a:r>
              <a:rPr lang="en-US" sz="1750" u="sng" dirty="0">
                <a:solidFill>
                  <a:srgbClr val="1B54DA"/>
                </a:solidFill>
                <a:latin typeface="Nobile" pitchFamily="34" charset="0"/>
                <a:ea typeface="Nobile" pitchFamily="34" charset="-122"/>
                <a:cs typeface="Nobile" pitchFamily="34" charset="-120"/>
                <a:hlinkClick r:id="rId5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https://www.linkedin.com/in/raunak-sen-6a9848184/</a:t>
            </a: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76275"/>
            <a:ext cx="4423529" cy="496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0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Company Background</a:t>
            </a:r>
            <a:endParaRPr lang="en-US" sz="31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1589127"/>
            <a:ext cx="5785485" cy="578548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16416" y="1553408"/>
            <a:ext cx="6327815" cy="7622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Amazon is an American multinational e-commerce company that faces various challenges while running its business. To address these problems, the company leverages data-driven insights for operations optimization.</a:t>
            </a:r>
            <a:endParaRPr lang="en-US" sz="1250" dirty="0"/>
          </a:p>
        </p:txBody>
      </p:sp>
      <p:sp>
        <p:nvSpPr>
          <p:cNvPr id="5" name="Text 2"/>
          <p:cNvSpPr/>
          <p:nvPr/>
        </p:nvSpPr>
        <p:spPr>
          <a:xfrm>
            <a:off x="7516416" y="2458522"/>
            <a:ext cx="6327815" cy="7622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This analysis aims to provide a comprehensive overview of sales performance, identify key challenges, and propose data-backed solutions to enhance efficiency and customer satisfaction.</a:t>
            </a:r>
            <a:endParaRPr lang="en-US" sz="12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0218" y="621506"/>
            <a:ext cx="5644515" cy="7055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0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Problem Statement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790218" y="1778556"/>
            <a:ext cx="4199453" cy="3519845"/>
          </a:xfrm>
          <a:prstGeom prst="roundRect">
            <a:avLst>
              <a:gd name="adj" fmla="val 4157"/>
            </a:avLst>
          </a:prstGeom>
          <a:solidFill>
            <a:srgbClr val="F9F9FF"/>
          </a:solidFill>
          <a:ln w="30480">
            <a:solidFill>
              <a:srgbClr val="B8C3DF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759738" y="1778556"/>
            <a:ext cx="121920" cy="3519845"/>
          </a:xfrm>
          <a:prstGeom prst="roundRect">
            <a:avLst>
              <a:gd name="adj" fmla="val 77780"/>
            </a:avLst>
          </a:prstGeom>
          <a:solidFill>
            <a:srgbClr val="1B54DA"/>
          </a:solidFill>
          <a:ln/>
        </p:spPr>
      </p:sp>
      <p:sp>
        <p:nvSpPr>
          <p:cNvPr id="5" name="Text 3"/>
          <p:cNvSpPr/>
          <p:nvPr/>
        </p:nvSpPr>
        <p:spPr>
          <a:xfrm>
            <a:off x="1137880" y="2034778"/>
            <a:ext cx="3595568" cy="7053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Inconsistent Sales Growth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137880" y="2875478"/>
            <a:ext cx="3595568" cy="14444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Sales performance varies across months and regions, making it hard to predict whether growth will occur.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5215414" y="1778556"/>
            <a:ext cx="4199453" cy="3519845"/>
          </a:xfrm>
          <a:prstGeom prst="roundRect">
            <a:avLst>
              <a:gd name="adj" fmla="val 4157"/>
            </a:avLst>
          </a:prstGeom>
          <a:solidFill>
            <a:srgbClr val="F9F9FF"/>
          </a:solidFill>
          <a:ln w="30480">
            <a:solidFill>
              <a:srgbClr val="B8C3DF"/>
            </a:solidFill>
            <a:prstDash val="solid"/>
          </a:ln>
        </p:spPr>
      </p:sp>
      <p:sp>
        <p:nvSpPr>
          <p:cNvPr id="8" name="Shape 6"/>
          <p:cNvSpPr/>
          <p:nvPr/>
        </p:nvSpPr>
        <p:spPr>
          <a:xfrm>
            <a:off x="5184934" y="1778556"/>
            <a:ext cx="121920" cy="3519845"/>
          </a:xfrm>
          <a:prstGeom prst="roundRect">
            <a:avLst>
              <a:gd name="adj" fmla="val 77780"/>
            </a:avLst>
          </a:prstGeom>
          <a:solidFill>
            <a:srgbClr val="1B54DA"/>
          </a:solidFill>
          <a:ln/>
        </p:spPr>
      </p:sp>
      <p:sp>
        <p:nvSpPr>
          <p:cNvPr id="9" name="Text 7"/>
          <p:cNvSpPr/>
          <p:nvPr/>
        </p:nvSpPr>
        <p:spPr>
          <a:xfrm>
            <a:off x="5563076" y="2034778"/>
            <a:ext cx="3595568" cy="7053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High Cancellation &amp; Return Rates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563076" y="2875478"/>
            <a:ext cx="3595568" cy="21666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 significant portion of orders are cancelled or returned, indicating potential issues in product quality, customer expectations, or delivery experience.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9640610" y="1778556"/>
            <a:ext cx="4199573" cy="3519845"/>
          </a:xfrm>
          <a:prstGeom prst="roundRect">
            <a:avLst>
              <a:gd name="adj" fmla="val 4157"/>
            </a:avLst>
          </a:prstGeom>
          <a:solidFill>
            <a:srgbClr val="F9F9FF"/>
          </a:solidFill>
          <a:ln w="30480">
            <a:solidFill>
              <a:srgbClr val="B8C3DF"/>
            </a:solidFill>
            <a:prstDash val="solid"/>
          </a:ln>
        </p:spPr>
      </p:sp>
      <p:sp>
        <p:nvSpPr>
          <p:cNvPr id="12" name="Shape 10"/>
          <p:cNvSpPr/>
          <p:nvPr/>
        </p:nvSpPr>
        <p:spPr>
          <a:xfrm>
            <a:off x="9610130" y="1778556"/>
            <a:ext cx="121920" cy="3519845"/>
          </a:xfrm>
          <a:prstGeom prst="roundRect">
            <a:avLst>
              <a:gd name="adj" fmla="val 77780"/>
            </a:avLst>
          </a:prstGeom>
          <a:solidFill>
            <a:srgbClr val="1B54DA"/>
          </a:solidFill>
          <a:ln/>
        </p:spPr>
      </p:sp>
      <p:sp>
        <p:nvSpPr>
          <p:cNvPr id="13" name="Text 11"/>
          <p:cNvSpPr/>
          <p:nvPr/>
        </p:nvSpPr>
        <p:spPr>
          <a:xfrm>
            <a:off x="9988272" y="2034778"/>
            <a:ext cx="2822258" cy="352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Shipping Delays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9988272" y="2522815"/>
            <a:ext cx="3595688" cy="14444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Delays in shipping, especially from merchant-fulfilled orders, are leading to poor customer experience.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790218" y="5524143"/>
            <a:ext cx="6412111" cy="2083832"/>
          </a:xfrm>
          <a:prstGeom prst="roundRect">
            <a:avLst>
              <a:gd name="adj" fmla="val 7021"/>
            </a:avLst>
          </a:prstGeom>
          <a:solidFill>
            <a:srgbClr val="F9F9FF"/>
          </a:solidFill>
          <a:ln w="30480">
            <a:solidFill>
              <a:srgbClr val="B8C3DF"/>
            </a:solidFill>
            <a:prstDash val="solid"/>
          </a:ln>
        </p:spPr>
      </p:sp>
      <p:sp>
        <p:nvSpPr>
          <p:cNvPr id="16" name="Shape 14"/>
          <p:cNvSpPr/>
          <p:nvPr/>
        </p:nvSpPr>
        <p:spPr>
          <a:xfrm>
            <a:off x="759738" y="5524143"/>
            <a:ext cx="121920" cy="2083832"/>
          </a:xfrm>
          <a:prstGeom prst="roundRect">
            <a:avLst>
              <a:gd name="adj" fmla="val 77780"/>
            </a:avLst>
          </a:prstGeom>
          <a:solidFill>
            <a:srgbClr val="1B54DA"/>
          </a:solidFill>
          <a:ln/>
        </p:spPr>
      </p:sp>
      <p:sp>
        <p:nvSpPr>
          <p:cNvPr id="17" name="Text 15"/>
          <p:cNvSpPr/>
          <p:nvPr/>
        </p:nvSpPr>
        <p:spPr>
          <a:xfrm>
            <a:off x="1137880" y="5780365"/>
            <a:ext cx="3704034" cy="352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Limited Customer Insights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1137880" y="6268403"/>
            <a:ext cx="5808226" cy="108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The company lacks detailed insight into customer segments, regional performance, and retention behavior.</a:t>
            </a:r>
            <a:endParaRPr lang="en-US" sz="1750" dirty="0"/>
          </a:p>
        </p:txBody>
      </p:sp>
      <p:sp>
        <p:nvSpPr>
          <p:cNvPr id="19" name="Shape 17"/>
          <p:cNvSpPr/>
          <p:nvPr/>
        </p:nvSpPr>
        <p:spPr>
          <a:xfrm>
            <a:off x="7428071" y="5524143"/>
            <a:ext cx="6412111" cy="2083832"/>
          </a:xfrm>
          <a:prstGeom prst="roundRect">
            <a:avLst>
              <a:gd name="adj" fmla="val 7021"/>
            </a:avLst>
          </a:prstGeom>
          <a:solidFill>
            <a:srgbClr val="F9F9FF"/>
          </a:solidFill>
          <a:ln w="30480">
            <a:solidFill>
              <a:srgbClr val="B8C3DF"/>
            </a:solidFill>
            <a:prstDash val="solid"/>
          </a:ln>
        </p:spPr>
      </p:sp>
      <p:sp>
        <p:nvSpPr>
          <p:cNvPr id="20" name="Shape 18"/>
          <p:cNvSpPr/>
          <p:nvPr/>
        </p:nvSpPr>
        <p:spPr>
          <a:xfrm>
            <a:off x="7397591" y="5524143"/>
            <a:ext cx="121920" cy="2083832"/>
          </a:xfrm>
          <a:prstGeom prst="roundRect">
            <a:avLst>
              <a:gd name="adj" fmla="val 77780"/>
            </a:avLst>
          </a:prstGeom>
          <a:solidFill>
            <a:srgbClr val="1B54DA"/>
          </a:solidFill>
          <a:ln/>
        </p:spPr>
      </p:sp>
      <p:sp>
        <p:nvSpPr>
          <p:cNvPr id="21" name="Text 19"/>
          <p:cNvSpPr/>
          <p:nvPr/>
        </p:nvSpPr>
        <p:spPr>
          <a:xfrm>
            <a:off x="7775734" y="5780365"/>
            <a:ext cx="3794641" cy="352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Inventory Mismanagement</a:t>
            </a:r>
            <a:endParaRPr lang="en-US" sz="2200" dirty="0"/>
          </a:p>
        </p:txBody>
      </p:sp>
      <p:sp>
        <p:nvSpPr>
          <p:cNvPr id="22" name="Text 20"/>
          <p:cNvSpPr/>
          <p:nvPr/>
        </p:nvSpPr>
        <p:spPr>
          <a:xfrm>
            <a:off x="7775734" y="6268403"/>
            <a:ext cx="5808226" cy="7222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Stockouts or overstocking of certain products affects both customer satisfaction and operational costs.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6527" y="619244"/>
            <a:ext cx="4213979" cy="526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00"/>
              </a:lnSpc>
              <a:buNone/>
            </a:pPr>
            <a:r>
              <a:rPr lang="en-US" sz="330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Solution Approach</a:t>
            </a:r>
            <a:endParaRPr lang="en-US" sz="3300" dirty="0"/>
          </a:p>
        </p:txBody>
      </p:sp>
      <p:sp>
        <p:nvSpPr>
          <p:cNvPr id="3" name="Shape 1"/>
          <p:cNvSpPr/>
          <p:nvPr/>
        </p:nvSpPr>
        <p:spPr>
          <a:xfrm>
            <a:off x="786527" y="1482923"/>
            <a:ext cx="6444377" cy="1930122"/>
          </a:xfrm>
          <a:prstGeom prst="roundRect">
            <a:avLst>
              <a:gd name="adj" fmla="val 3668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962620" y="1659017"/>
            <a:ext cx="505658" cy="505658"/>
          </a:xfrm>
          <a:prstGeom prst="roundRect">
            <a:avLst>
              <a:gd name="adj" fmla="val 18081560"/>
            </a:avLst>
          </a:prstGeom>
          <a:solidFill>
            <a:srgbClr val="1B54DA"/>
          </a:solidFill>
          <a:ln/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1685" y="1769626"/>
            <a:ext cx="227528" cy="28444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962620" y="2333149"/>
            <a:ext cx="2470190" cy="263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Revenue Trend Analysis</a:t>
            </a:r>
            <a:endParaRPr lang="en-US" sz="1650" dirty="0"/>
          </a:p>
        </p:txBody>
      </p:sp>
      <p:sp>
        <p:nvSpPr>
          <p:cNvPr id="7" name="Text 4"/>
          <p:cNvSpPr/>
          <p:nvPr/>
        </p:nvSpPr>
        <p:spPr>
          <a:xfrm>
            <a:off x="962620" y="2697599"/>
            <a:ext cx="6092190" cy="5393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Identify high-sales months from revenue trend analysis and plan promotions accordingly.</a:t>
            </a:r>
            <a:endParaRPr lang="en-US" sz="1300" dirty="0"/>
          </a:p>
        </p:txBody>
      </p:sp>
      <p:sp>
        <p:nvSpPr>
          <p:cNvPr id="8" name="Shape 5"/>
          <p:cNvSpPr/>
          <p:nvPr/>
        </p:nvSpPr>
        <p:spPr>
          <a:xfrm>
            <a:off x="7399377" y="1482923"/>
            <a:ext cx="6444496" cy="1930122"/>
          </a:xfrm>
          <a:prstGeom prst="roundRect">
            <a:avLst>
              <a:gd name="adj" fmla="val 3668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7575471" y="1659017"/>
            <a:ext cx="505658" cy="505658"/>
          </a:xfrm>
          <a:prstGeom prst="roundRect">
            <a:avLst>
              <a:gd name="adj" fmla="val 18081560"/>
            </a:avLst>
          </a:prstGeom>
          <a:solidFill>
            <a:srgbClr val="1B54DA"/>
          </a:solidFill>
          <a:ln/>
        </p:spPr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4536" y="1769626"/>
            <a:ext cx="227528" cy="284440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7575471" y="2333149"/>
            <a:ext cx="2486025" cy="263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Returns &amp; Cancellations</a:t>
            </a:r>
            <a:endParaRPr lang="en-US" sz="1650" dirty="0"/>
          </a:p>
        </p:txBody>
      </p:sp>
      <p:sp>
        <p:nvSpPr>
          <p:cNvPr id="12" name="Text 8"/>
          <p:cNvSpPr/>
          <p:nvPr/>
        </p:nvSpPr>
        <p:spPr>
          <a:xfrm>
            <a:off x="7575471" y="2697599"/>
            <a:ext cx="6092309" cy="5393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Use data to identify products or SKUs with high return/cancellation rates for targeted improvement.</a:t>
            </a:r>
            <a:endParaRPr lang="en-US" sz="1300" dirty="0"/>
          </a:p>
        </p:txBody>
      </p:sp>
      <p:sp>
        <p:nvSpPr>
          <p:cNvPr id="13" name="Shape 9"/>
          <p:cNvSpPr/>
          <p:nvPr/>
        </p:nvSpPr>
        <p:spPr>
          <a:xfrm>
            <a:off x="786527" y="3581519"/>
            <a:ext cx="6444377" cy="1930122"/>
          </a:xfrm>
          <a:prstGeom prst="roundRect">
            <a:avLst>
              <a:gd name="adj" fmla="val 3668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14" name="Shape 10"/>
          <p:cNvSpPr/>
          <p:nvPr/>
        </p:nvSpPr>
        <p:spPr>
          <a:xfrm>
            <a:off x="962620" y="3757613"/>
            <a:ext cx="505658" cy="505658"/>
          </a:xfrm>
          <a:prstGeom prst="roundRect">
            <a:avLst>
              <a:gd name="adj" fmla="val 18081560"/>
            </a:avLst>
          </a:prstGeom>
          <a:solidFill>
            <a:srgbClr val="1B54DA"/>
          </a:solidFill>
          <a:ln/>
        </p:spPr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1685" y="3868222"/>
            <a:ext cx="227528" cy="284440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962620" y="4431744"/>
            <a:ext cx="2286595" cy="263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Delivery Optimization</a:t>
            </a:r>
            <a:endParaRPr lang="en-US" sz="1650" dirty="0"/>
          </a:p>
        </p:txBody>
      </p:sp>
      <p:sp>
        <p:nvSpPr>
          <p:cNvPr id="17" name="Text 12"/>
          <p:cNvSpPr/>
          <p:nvPr/>
        </p:nvSpPr>
        <p:spPr>
          <a:xfrm>
            <a:off x="962620" y="4796195"/>
            <a:ext cx="6092190" cy="5393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Encourage migration to Amazon FBA or Easy Ship for better delivery success rates.</a:t>
            </a:r>
            <a:endParaRPr lang="en-US" sz="1300" dirty="0"/>
          </a:p>
        </p:txBody>
      </p:sp>
      <p:sp>
        <p:nvSpPr>
          <p:cNvPr id="18" name="Shape 13"/>
          <p:cNvSpPr/>
          <p:nvPr/>
        </p:nvSpPr>
        <p:spPr>
          <a:xfrm>
            <a:off x="7399377" y="3581519"/>
            <a:ext cx="6444496" cy="1930122"/>
          </a:xfrm>
          <a:prstGeom prst="roundRect">
            <a:avLst>
              <a:gd name="adj" fmla="val 3668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19" name="Shape 14"/>
          <p:cNvSpPr/>
          <p:nvPr/>
        </p:nvSpPr>
        <p:spPr>
          <a:xfrm>
            <a:off x="7575471" y="3757613"/>
            <a:ext cx="505658" cy="505658"/>
          </a:xfrm>
          <a:prstGeom prst="roundRect">
            <a:avLst>
              <a:gd name="adj" fmla="val 18081560"/>
            </a:avLst>
          </a:prstGeom>
          <a:solidFill>
            <a:srgbClr val="1B54DA"/>
          </a:solidFill>
          <a:ln/>
        </p:spPr>
      </p:sp>
      <p:pic>
        <p:nvPicPr>
          <p:cNvPr id="2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14536" y="3868222"/>
            <a:ext cx="227528" cy="284440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7575471" y="4431744"/>
            <a:ext cx="2106930" cy="263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Inventory Planning</a:t>
            </a:r>
            <a:endParaRPr lang="en-US" sz="1650" dirty="0"/>
          </a:p>
        </p:txBody>
      </p:sp>
      <p:sp>
        <p:nvSpPr>
          <p:cNvPr id="22" name="Text 16"/>
          <p:cNvSpPr/>
          <p:nvPr/>
        </p:nvSpPr>
        <p:spPr>
          <a:xfrm>
            <a:off x="7575471" y="4796195"/>
            <a:ext cx="6092309" cy="5393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Use average quantity ordered and sales trends by category/size to plan inventory replenishment.</a:t>
            </a:r>
            <a:endParaRPr lang="en-US" sz="1300" dirty="0"/>
          </a:p>
        </p:txBody>
      </p:sp>
      <p:sp>
        <p:nvSpPr>
          <p:cNvPr id="23" name="Shape 17"/>
          <p:cNvSpPr/>
          <p:nvPr/>
        </p:nvSpPr>
        <p:spPr>
          <a:xfrm>
            <a:off x="786527" y="5680115"/>
            <a:ext cx="6444377" cy="1930122"/>
          </a:xfrm>
          <a:prstGeom prst="roundRect">
            <a:avLst>
              <a:gd name="adj" fmla="val 3668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24" name="Shape 18"/>
          <p:cNvSpPr/>
          <p:nvPr/>
        </p:nvSpPr>
        <p:spPr>
          <a:xfrm>
            <a:off x="962620" y="5856208"/>
            <a:ext cx="505658" cy="505658"/>
          </a:xfrm>
          <a:prstGeom prst="roundRect">
            <a:avLst>
              <a:gd name="adj" fmla="val 18081560"/>
            </a:avLst>
          </a:prstGeom>
          <a:solidFill>
            <a:srgbClr val="1B54DA"/>
          </a:solidFill>
          <a:ln/>
        </p:spPr>
      </p:sp>
      <p:pic>
        <p:nvPicPr>
          <p:cNvPr id="2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1685" y="5966817"/>
            <a:ext cx="227528" cy="284440"/>
          </a:xfrm>
          <a:prstGeom prst="rect">
            <a:avLst/>
          </a:prstGeom>
        </p:spPr>
      </p:pic>
      <p:sp>
        <p:nvSpPr>
          <p:cNvPr id="26" name="Text 19"/>
          <p:cNvSpPr/>
          <p:nvPr/>
        </p:nvSpPr>
        <p:spPr>
          <a:xfrm>
            <a:off x="962620" y="6530340"/>
            <a:ext cx="2581632" cy="263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Customer Segmentation</a:t>
            </a:r>
            <a:endParaRPr lang="en-US" sz="1650" dirty="0"/>
          </a:p>
        </p:txBody>
      </p:sp>
      <p:sp>
        <p:nvSpPr>
          <p:cNvPr id="27" name="Text 20"/>
          <p:cNvSpPr/>
          <p:nvPr/>
        </p:nvSpPr>
        <p:spPr>
          <a:xfrm>
            <a:off x="962620" y="6894790"/>
            <a:ext cx="6092190" cy="5393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Segment customer orders using the B2B field in the dataset for tailored strategies.</a:t>
            </a:r>
            <a:endParaRPr lang="en-US" sz="1300" dirty="0"/>
          </a:p>
        </p:txBody>
      </p:sp>
      <p:sp>
        <p:nvSpPr>
          <p:cNvPr id="28" name="Shape 21"/>
          <p:cNvSpPr/>
          <p:nvPr/>
        </p:nvSpPr>
        <p:spPr>
          <a:xfrm>
            <a:off x="7399377" y="5680115"/>
            <a:ext cx="6444496" cy="1930122"/>
          </a:xfrm>
          <a:prstGeom prst="roundRect">
            <a:avLst>
              <a:gd name="adj" fmla="val 3668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29" name="Shape 22"/>
          <p:cNvSpPr/>
          <p:nvPr/>
        </p:nvSpPr>
        <p:spPr>
          <a:xfrm>
            <a:off x="7575471" y="5856208"/>
            <a:ext cx="505658" cy="505658"/>
          </a:xfrm>
          <a:prstGeom prst="roundRect">
            <a:avLst>
              <a:gd name="adj" fmla="val 18081560"/>
            </a:avLst>
          </a:prstGeom>
          <a:solidFill>
            <a:srgbClr val="1B54DA"/>
          </a:solidFill>
          <a:ln/>
        </p:spPr>
      </p:sp>
      <p:pic>
        <p:nvPicPr>
          <p:cNvPr id="30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14536" y="5966817"/>
            <a:ext cx="227528" cy="284440"/>
          </a:xfrm>
          <a:prstGeom prst="rect">
            <a:avLst/>
          </a:prstGeom>
        </p:spPr>
      </p:pic>
      <p:sp>
        <p:nvSpPr>
          <p:cNvPr id="31" name="Text 23"/>
          <p:cNvSpPr/>
          <p:nvPr/>
        </p:nvSpPr>
        <p:spPr>
          <a:xfrm>
            <a:off x="7575471" y="6530340"/>
            <a:ext cx="2106930" cy="263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Data Processing</a:t>
            </a:r>
            <a:endParaRPr lang="en-US" sz="1650" dirty="0"/>
          </a:p>
        </p:txBody>
      </p:sp>
      <p:sp>
        <p:nvSpPr>
          <p:cNvPr id="32" name="Text 24"/>
          <p:cNvSpPr/>
          <p:nvPr/>
        </p:nvSpPr>
        <p:spPr>
          <a:xfrm>
            <a:off x="7575471" y="6894790"/>
            <a:ext cx="6092309" cy="5393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Utilize Python for EDA and data cleaning, then Power BI for dashboard visualization.</a:t>
            </a:r>
            <a:endParaRPr lang="en-US" sz="13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0" y="0"/>
            <a:ext cx="91440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974294"/>
            <a:ext cx="38988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Sales Performance Dashboard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440793"/>
            <a:ext cx="3898821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The interactive dashboard provides a comprehensive view of sales metrics, enabling drill-down analysis into various segments and performance indicators.</a:t>
            </a:r>
            <a:endParaRPr lang="en-US" sz="175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692611" y="1172583"/>
            <a:ext cx="9142543" cy="58473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75241"/>
            <a:ext cx="7621310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Key Performance Indicators (KPIs)</a:t>
            </a:r>
            <a:endParaRPr lang="en-US" sz="35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1905119"/>
            <a:ext cx="7247096" cy="867489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793790" y="3248858"/>
            <a:ext cx="4226600" cy="1921073"/>
          </a:xfrm>
          <a:prstGeom prst="roundRect">
            <a:avLst>
              <a:gd name="adj" fmla="val 5712"/>
            </a:avLst>
          </a:prstGeom>
          <a:solidFill>
            <a:srgbClr val="F9F9FF"/>
          </a:solidFill>
          <a:ln/>
        </p:spPr>
      </p:sp>
      <p:sp>
        <p:nvSpPr>
          <p:cNvPr id="5" name="Shape 2"/>
          <p:cNvSpPr/>
          <p:nvPr/>
        </p:nvSpPr>
        <p:spPr>
          <a:xfrm>
            <a:off x="793790" y="3225998"/>
            <a:ext cx="4226600" cy="91440"/>
          </a:xfrm>
          <a:prstGeom prst="roundRect">
            <a:avLst>
              <a:gd name="adj" fmla="val 83349"/>
            </a:avLst>
          </a:prstGeom>
          <a:solidFill>
            <a:srgbClr val="1B54DA"/>
          </a:solidFill>
          <a:ln/>
        </p:spPr>
      </p:sp>
      <p:sp>
        <p:nvSpPr>
          <p:cNvPr id="6" name="Shape 3"/>
          <p:cNvSpPr/>
          <p:nvPr/>
        </p:nvSpPr>
        <p:spPr>
          <a:xfrm>
            <a:off x="2634853" y="2976682"/>
            <a:ext cx="544354" cy="544354"/>
          </a:xfrm>
          <a:prstGeom prst="roundRect">
            <a:avLst>
              <a:gd name="adj" fmla="val 167979"/>
            </a:avLst>
          </a:prstGeom>
          <a:solidFill>
            <a:srgbClr val="1B54DA"/>
          </a:solidFill>
          <a:ln/>
        </p:spPr>
      </p:sp>
      <p:sp>
        <p:nvSpPr>
          <p:cNvPr id="7" name="Text 4"/>
          <p:cNvSpPr/>
          <p:nvPr/>
        </p:nvSpPr>
        <p:spPr>
          <a:xfrm>
            <a:off x="2798207" y="3112770"/>
            <a:ext cx="217646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1</a:t>
            </a:r>
            <a:endParaRPr lang="en-US" sz="1700" dirty="0"/>
          </a:p>
        </p:txBody>
      </p:sp>
      <p:sp>
        <p:nvSpPr>
          <p:cNvPr id="8" name="Text 5"/>
          <p:cNvSpPr/>
          <p:nvPr/>
        </p:nvSpPr>
        <p:spPr>
          <a:xfrm>
            <a:off x="998101" y="3702487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Total Revenue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998101" y="4094798"/>
            <a:ext cx="3817977" cy="8708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Indicates the total sales amount generated over the entire period analyzed, reflecting overall business volume.</a:t>
            </a:r>
            <a:endParaRPr lang="en-US" sz="1400" dirty="0"/>
          </a:p>
        </p:txBody>
      </p:sp>
      <p:sp>
        <p:nvSpPr>
          <p:cNvPr id="10" name="Shape 7"/>
          <p:cNvSpPr/>
          <p:nvPr/>
        </p:nvSpPr>
        <p:spPr>
          <a:xfrm>
            <a:off x="5201841" y="3248858"/>
            <a:ext cx="4226600" cy="1921073"/>
          </a:xfrm>
          <a:prstGeom prst="roundRect">
            <a:avLst>
              <a:gd name="adj" fmla="val 5712"/>
            </a:avLst>
          </a:prstGeom>
          <a:solidFill>
            <a:srgbClr val="F9F9FF"/>
          </a:solidFill>
          <a:ln/>
        </p:spPr>
      </p:sp>
      <p:sp>
        <p:nvSpPr>
          <p:cNvPr id="11" name="Shape 8"/>
          <p:cNvSpPr/>
          <p:nvPr/>
        </p:nvSpPr>
        <p:spPr>
          <a:xfrm>
            <a:off x="5201841" y="3225998"/>
            <a:ext cx="4226600" cy="91440"/>
          </a:xfrm>
          <a:prstGeom prst="roundRect">
            <a:avLst>
              <a:gd name="adj" fmla="val 83349"/>
            </a:avLst>
          </a:prstGeom>
          <a:solidFill>
            <a:srgbClr val="1B54DA"/>
          </a:solidFill>
          <a:ln/>
        </p:spPr>
      </p:sp>
      <p:sp>
        <p:nvSpPr>
          <p:cNvPr id="12" name="Shape 9"/>
          <p:cNvSpPr/>
          <p:nvPr/>
        </p:nvSpPr>
        <p:spPr>
          <a:xfrm>
            <a:off x="7042904" y="2976682"/>
            <a:ext cx="544354" cy="544354"/>
          </a:xfrm>
          <a:prstGeom prst="roundRect">
            <a:avLst>
              <a:gd name="adj" fmla="val 167979"/>
            </a:avLst>
          </a:prstGeom>
          <a:solidFill>
            <a:srgbClr val="1B54DA"/>
          </a:solidFill>
          <a:ln/>
        </p:spPr>
      </p:sp>
      <p:sp>
        <p:nvSpPr>
          <p:cNvPr id="13" name="Text 10"/>
          <p:cNvSpPr/>
          <p:nvPr/>
        </p:nvSpPr>
        <p:spPr>
          <a:xfrm>
            <a:off x="7206258" y="3112770"/>
            <a:ext cx="217646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2</a:t>
            </a:r>
            <a:endParaRPr lang="en-US" sz="1700" dirty="0"/>
          </a:p>
        </p:txBody>
      </p:sp>
      <p:sp>
        <p:nvSpPr>
          <p:cNvPr id="14" name="Text 11"/>
          <p:cNvSpPr/>
          <p:nvPr/>
        </p:nvSpPr>
        <p:spPr>
          <a:xfrm>
            <a:off x="5406152" y="3702487"/>
            <a:ext cx="3008471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Average Order Value (AOV)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5406152" y="4094798"/>
            <a:ext cx="3817977" cy="8708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Calculated as total revenue divided by the total number of orders, indicating the average spend per transaction.</a:t>
            </a:r>
            <a:endParaRPr lang="en-US" sz="1400" dirty="0"/>
          </a:p>
        </p:txBody>
      </p:sp>
      <p:sp>
        <p:nvSpPr>
          <p:cNvPr id="16" name="Shape 13"/>
          <p:cNvSpPr/>
          <p:nvPr/>
        </p:nvSpPr>
        <p:spPr>
          <a:xfrm>
            <a:off x="9609892" y="3248858"/>
            <a:ext cx="4226719" cy="1921073"/>
          </a:xfrm>
          <a:prstGeom prst="roundRect">
            <a:avLst>
              <a:gd name="adj" fmla="val 5712"/>
            </a:avLst>
          </a:prstGeom>
          <a:solidFill>
            <a:srgbClr val="F9F9FF"/>
          </a:solidFill>
          <a:ln/>
        </p:spPr>
      </p:sp>
      <p:sp>
        <p:nvSpPr>
          <p:cNvPr id="17" name="Shape 14"/>
          <p:cNvSpPr/>
          <p:nvPr/>
        </p:nvSpPr>
        <p:spPr>
          <a:xfrm>
            <a:off x="9609892" y="3225998"/>
            <a:ext cx="4226719" cy="91440"/>
          </a:xfrm>
          <a:prstGeom prst="roundRect">
            <a:avLst>
              <a:gd name="adj" fmla="val 83349"/>
            </a:avLst>
          </a:prstGeom>
          <a:solidFill>
            <a:srgbClr val="1B54DA"/>
          </a:solidFill>
          <a:ln/>
        </p:spPr>
      </p:sp>
      <p:sp>
        <p:nvSpPr>
          <p:cNvPr id="18" name="Shape 15"/>
          <p:cNvSpPr/>
          <p:nvPr/>
        </p:nvSpPr>
        <p:spPr>
          <a:xfrm>
            <a:off x="11451074" y="2976682"/>
            <a:ext cx="544354" cy="544354"/>
          </a:xfrm>
          <a:prstGeom prst="roundRect">
            <a:avLst>
              <a:gd name="adj" fmla="val 167979"/>
            </a:avLst>
          </a:prstGeom>
          <a:solidFill>
            <a:srgbClr val="1B54DA"/>
          </a:solidFill>
          <a:ln/>
        </p:spPr>
      </p:sp>
      <p:sp>
        <p:nvSpPr>
          <p:cNvPr id="19" name="Text 16"/>
          <p:cNvSpPr/>
          <p:nvPr/>
        </p:nvSpPr>
        <p:spPr>
          <a:xfrm>
            <a:off x="11614428" y="3112770"/>
            <a:ext cx="217646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3</a:t>
            </a:r>
            <a:endParaRPr lang="en-US" sz="1700" dirty="0"/>
          </a:p>
        </p:txBody>
      </p:sp>
      <p:sp>
        <p:nvSpPr>
          <p:cNvPr id="20" name="Text 17"/>
          <p:cNvSpPr/>
          <p:nvPr/>
        </p:nvSpPr>
        <p:spPr>
          <a:xfrm>
            <a:off x="9814203" y="3702487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Total Orders</a:t>
            </a:r>
            <a:endParaRPr lang="en-US" sz="1750" dirty="0"/>
          </a:p>
        </p:txBody>
      </p:sp>
      <p:sp>
        <p:nvSpPr>
          <p:cNvPr id="21" name="Text 18"/>
          <p:cNvSpPr/>
          <p:nvPr/>
        </p:nvSpPr>
        <p:spPr>
          <a:xfrm>
            <a:off x="9814203" y="4094798"/>
            <a:ext cx="3818096" cy="8708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Represents the total number of distinct orders placed, a key metric for gauging customer engagement.</a:t>
            </a:r>
            <a:endParaRPr lang="en-US" sz="1400" dirty="0"/>
          </a:p>
        </p:txBody>
      </p:sp>
      <p:sp>
        <p:nvSpPr>
          <p:cNvPr id="22" name="Shape 19"/>
          <p:cNvSpPr/>
          <p:nvPr/>
        </p:nvSpPr>
        <p:spPr>
          <a:xfrm>
            <a:off x="793790" y="5623560"/>
            <a:ext cx="6430685" cy="1630799"/>
          </a:xfrm>
          <a:prstGeom prst="roundRect">
            <a:avLst>
              <a:gd name="adj" fmla="val 6728"/>
            </a:avLst>
          </a:prstGeom>
          <a:solidFill>
            <a:srgbClr val="F9F9FF"/>
          </a:solidFill>
          <a:ln/>
        </p:spPr>
      </p:sp>
      <p:sp>
        <p:nvSpPr>
          <p:cNvPr id="23" name="Shape 20"/>
          <p:cNvSpPr/>
          <p:nvPr/>
        </p:nvSpPr>
        <p:spPr>
          <a:xfrm>
            <a:off x="793790" y="5600700"/>
            <a:ext cx="6430685" cy="91440"/>
          </a:xfrm>
          <a:prstGeom prst="roundRect">
            <a:avLst>
              <a:gd name="adj" fmla="val 83349"/>
            </a:avLst>
          </a:prstGeom>
          <a:solidFill>
            <a:srgbClr val="1B54DA"/>
          </a:solidFill>
          <a:ln/>
        </p:spPr>
      </p:sp>
      <p:sp>
        <p:nvSpPr>
          <p:cNvPr id="24" name="Shape 21"/>
          <p:cNvSpPr/>
          <p:nvPr/>
        </p:nvSpPr>
        <p:spPr>
          <a:xfrm>
            <a:off x="3736896" y="5351383"/>
            <a:ext cx="544354" cy="544354"/>
          </a:xfrm>
          <a:prstGeom prst="roundRect">
            <a:avLst>
              <a:gd name="adj" fmla="val 167979"/>
            </a:avLst>
          </a:prstGeom>
          <a:solidFill>
            <a:srgbClr val="1B54DA"/>
          </a:solidFill>
          <a:ln/>
        </p:spPr>
      </p:sp>
      <p:sp>
        <p:nvSpPr>
          <p:cNvPr id="25" name="Text 22"/>
          <p:cNvSpPr/>
          <p:nvPr/>
        </p:nvSpPr>
        <p:spPr>
          <a:xfrm>
            <a:off x="3900249" y="5487472"/>
            <a:ext cx="217646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4</a:t>
            </a:r>
            <a:endParaRPr lang="en-US" sz="1700" dirty="0"/>
          </a:p>
        </p:txBody>
      </p:sp>
      <p:sp>
        <p:nvSpPr>
          <p:cNvPr id="26" name="Text 23"/>
          <p:cNvSpPr/>
          <p:nvPr/>
        </p:nvSpPr>
        <p:spPr>
          <a:xfrm>
            <a:off x="998101" y="6077188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Cancelled Orders</a:t>
            </a:r>
            <a:endParaRPr lang="en-US" sz="1750" dirty="0"/>
          </a:p>
        </p:txBody>
      </p:sp>
      <p:sp>
        <p:nvSpPr>
          <p:cNvPr id="27" name="Text 24"/>
          <p:cNvSpPr/>
          <p:nvPr/>
        </p:nvSpPr>
        <p:spPr>
          <a:xfrm>
            <a:off x="998101" y="6469499"/>
            <a:ext cx="6022062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Identifies the total count of orders that were cancelled, highlighting potential areas for operational improvement.</a:t>
            </a:r>
            <a:endParaRPr lang="en-US" sz="1400" dirty="0"/>
          </a:p>
        </p:txBody>
      </p:sp>
      <p:sp>
        <p:nvSpPr>
          <p:cNvPr id="28" name="Shape 25"/>
          <p:cNvSpPr/>
          <p:nvPr/>
        </p:nvSpPr>
        <p:spPr>
          <a:xfrm>
            <a:off x="7405926" y="5623560"/>
            <a:ext cx="6430685" cy="1630799"/>
          </a:xfrm>
          <a:prstGeom prst="roundRect">
            <a:avLst>
              <a:gd name="adj" fmla="val 6728"/>
            </a:avLst>
          </a:prstGeom>
          <a:solidFill>
            <a:srgbClr val="F9F9FF"/>
          </a:solidFill>
          <a:ln/>
        </p:spPr>
      </p:sp>
      <p:sp>
        <p:nvSpPr>
          <p:cNvPr id="29" name="Shape 26"/>
          <p:cNvSpPr/>
          <p:nvPr/>
        </p:nvSpPr>
        <p:spPr>
          <a:xfrm>
            <a:off x="7405926" y="5600700"/>
            <a:ext cx="6430685" cy="91440"/>
          </a:xfrm>
          <a:prstGeom prst="roundRect">
            <a:avLst>
              <a:gd name="adj" fmla="val 83349"/>
            </a:avLst>
          </a:prstGeom>
          <a:solidFill>
            <a:srgbClr val="1B54DA"/>
          </a:solidFill>
          <a:ln/>
        </p:spPr>
      </p:sp>
      <p:sp>
        <p:nvSpPr>
          <p:cNvPr id="30" name="Shape 27"/>
          <p:cNvSpPr/>
          <p:nvPr/>
        </p:nvSpPr>
        <p:spPr>
          <a:xfrm>
            <a:off x="10349032" y="5351383"/>
            <a:ext cx="544354" cy="544354"/>
          </a:xfrm>
          <a:prstGeom prst="roundRect">
            <a:avLst>
              <a:gd name="adj" fmla="val 167979"/>
            </a:avLst>
          </a:prstGeom>
          <a:solidFill>
            <a:srgbClr val="1B54DA"/>
          </a:solidFill>
          <a:ln/>
        </p:spPr>
      </p:sp>
      <p:sp>
        <p:nvSpPr>
          <p:cNvPr id="31" name="Text 28"/>
          <p:cNvSpPr/>
          <p:nvPr/>
        </p:nvSpPr>
        <p:spPr>
          <a:xfrm>
            <a:off x="10512385" y="5487472"/>
            <a:ext cx="217646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5</a:t>
            </a:r>
            <a:endParaRPr lang="en-US" sz="1700" dirty="0"/>
          </a:p>
        </p:txBody>
      </p:sp>
      <p:sp>
        <p:nvSpPr>
          <p:cNvPr id="32" name="Text 29"/>
          <p:cNvSpPr/>
          <p:nvPr/>
        </p:nvSpPr>
        <p:spPr>
          <a:xfrm>
            <a:off x="7610237" y="6077188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Cancellation Rate</a:t>
            </a:r>
            <a:endParaRPr lang="en-US" sz="1750" dirty="0"/>
          </a:p>
        </p:txBody>
      </p:sp>
      <p:sp>
        <p:nvSpPr>
          <p:cNvPr id="33" name="Text 30"/>
          <p:cNvSpPr/>
          <p:nvPr/>
        </p:nvSpPr>
        <p:spPr>
          <a:xfrm>
            <a:off x="7610237" y="6469499"/>
            <a:ext cx="6022062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Describes the percentage of orders that were cancelled, indicating the efficiency of order fulfillment and customer satisfaction.</a:t>
            </a:r>
            <a:endParaRPr lang="en-US" sz="14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77133"/>
            <a:ext cx="893837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DAX Formulas Used in Power BI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039541"/>
            <a:ext cx="13042821" cy="4331970"/>
          </a:xfrm>
          <a:prstGeom prst="roundRect">
            <a:avLst>
              <a:gd name="adj" fmla="val 2199"/>
            </a:avLst>
          </a:prstGeom>
          <a:solidFill>
            <a:srgbClr val="ECECF2"/>
          </a:solidFill>
          <a:ln/>
        </p:spPr>
      </p:sp>
      <p:sp>
        <p:nvSpPr>
          <p:cNvPr id="4" name="Shape 2"/>
          <p:cNvSpPr/>
          <p:nvPr/>
        </p:nvSpPr>
        <p:spPr>
          <a:xfrm>
            <a:off x="782479" y="2039541"/>
            <a:ext cx="13065443" cy="4331970"/>
          </a:xfrm>
          <a:prstGeom prst="roundRect">
            <a:avLst>
              <a:gd name="adj" fmla="val 785"/>
            </a:avLst>
          </a:prstGeom>
          <a:solidFill>
            <a:srgbClr val="ECECF2"/>
          </a:solidFill>
          <a:ln/>
        </p:spPr>
      </p:sp>
      <p:sp>
        <p:nvSpPr>
          <p:cNvPr id="5" name="Text 3"/>
          <p:cNvSpPr/>
          <p:nvPr/>
        </p:nvSpPr>
        <p:spPr>
          <a:xfrm>
            <a:off x="1009293" y="2209562"/>
            <a:ext cx="12611814" cy="39919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highlight>
                  <a:srgbClr val="ECEC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TotalRevenue = SUM('sales_dataset[1]'[</a:t>
            </a:r>
            <a:r>
              <a:rPr lang="en-US" sz="1750" dirty="0" err="1">
                <a:solidFill>
                  <a:srgbClr val="404155"/>
                </a:solidFill>
                <a:highlight>
                  <a:srgbClr val="ECEC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Cleaned_Amount</a:t>
            </a:r>
            <a:r>
              <a:rPr lang="en-US" sz="1750" dirty="0" smtClean="0">
                <a:solidFill>
                  <a:srgbClr val="404155"/>
                </a:solidFill>
                <a:highlight>
                  <a:srgbClr val="ECEC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])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 err="1" smtClean="0">
                <a:solidFill>
                  <a:srgbClr val="404155"/>
                </a:solidFill>
                <a:highlight>
                  <a:srgbClr val="ECEC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AverageOrderValue</a:t>
            </a:r>
            <a:r>
              <a:rPr lang="en-US" sz="1750" dirty="0" smtClean="0">
                <a:solidFill>
                  <a:srgbClr val="404155"/>
                </a:solidFill>
                <a:highlight>
                  <a:srgbClr val="ECEC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</a:t>
            </a:r>
            <a:r>
              <a:rPr lang="en-US" sz="1750" dirty="0">
                <a:solidFill>
                  <a:srgbClr val="404155"/>
                </a:solidFill>
                <a:highlight>
                  <a:srgbClr val="ECEC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= DIVIDE(SUM('sales_dataset[1]'[</a:t>
            </a:r>
            <a:r>
              <a:rPr lang="en-US" sz="1750" dirty="0" err="1">
                <a:solidFill>
                  <a:srgbClr val="404155"/>
                </a:solidFill>
                <a:highlight>
                  <a:srgbClr val="ECEC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Cleaned_Amount</a:t>
            </a:r>
            <a:r>
              <a:rPr lang="en-US" sz="1750" dirty="0" smtClean="0">
                <a:solidFill>
                  <a:srgbClr val="404155"/>
                </a:solidFill>
                <a:highlight>
                  <a:srgbClr val="ECEC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]), DISTINCTCOUNT</a:t>
            </a:r>
            <a:r>
              <a:rPr lang="en-US" sz="1750" dirty="0">
                <a:solidFill>
                  <a:srgbClr val="404155"/>
                </a:solidFill>
                <a:highlight>
                  <a:srgbClr val="ECEC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('sales_dataset[1]'[Order ID</a:t>
            </a:r>
            <a:r>
              <a:rPr lang="en-US" sz="1750" dirty="0" smtClean="0">
                <a:solidFill>
                  <a:srgbClr val="404155"/>
                </a:solidFill>
                <a:highlight>
                  <a:srgbClr val="ECEC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]))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 err="1" smtClean="0">
                <a:solidFill>
                  <a:srgbClr val="404155"/>
                </a:solidFill>
                <a:highlight>
                  <a:srgbClr val="ECEC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TotalOrders</a:t>
            </a:r>
            <a:r>
              <a:rPr lang="en-US" sz="1750" dirty="0" smtClean="0">
                <a:solidFill>
                  <a:srgbClr val="404155"/>
                </a:solidFill>
                <a:highlight>
                  <a:srgbClr val="ECEC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</a:t>
            </a:r>
            <a:r>
              <a:rPr lang="en-US" sz="1750" dirty="0">
                <a:solidFill>
                  <a:srgbClr val="404155"/>
                </a:solidFill>
                <a:highlight>
                  <a:srgbClr val="ECEC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= DISTINCTCOUNT('sales_dataset[1]'[Order ID</a:t>
            </a:r>
            <a:r>
              <a:rPr lang="en-US" sz="1750" dirty="0" smtClean="0">
                <a:solidFill>
                  <a:srgbClr val="404155"/>
                </a:solidFill>
                <a:highlight>
                  <a:srgbClr val="ECEC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])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 err="1" smtClean="0">
                <a:solidFill>
                  <a:srgbClr val="404155"/>
                </a:solidFill>
                <a:highlight>
                  <a:srgbClr val="ECEC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CancelledOrders</a:t>
            </a:r>
            <a:r>
              <a:rPr lang="en-US" sz="1750" dirty="0" smtClean="0">
                <a:solidFill>
                  <a:srgbClr val="404155"/>
                </a:solidFill>
                <a:highlight>
                  <a:srgbClr val="ECEC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</a:t>
            </a:r>
            <a:r>
              <a:rPr lang="en-US" sz="1750" dirty="0">
                <a:solidFill>
                  <a:srgbClr val="404155"/>
                </a:solidFill>
                <a:highlight>
                  <a:srgbClr val="ECEC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= CALCULATE(COUNTROWS('sales_dataset[1]'), 'sales_dataset[1]'[Status] = "Cancelled</a:t>
            </a:r>
            <a:r>
              <a:rPr lang="en-US" sz="1750" dirty="0" smtClean="0">
                <a:solidFill>
                  <a:srgbClr val="404155"/>
                </a:solidFill>
                <a:highlight>
                  <a:srgbClr val="ECEC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")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 err="1" smtClean="0">
                <a:solidFill>
                  <a:srgbClr val="404155"/>
                </a:solidFill>
                <a:highlight>
                  <a:srgbClr val="ECEC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CancellationRate</a:t>
            </a:r>
            <a:r>
              <a:rPr lang="en-US" sz="1750" dirty="0" smtClean="0">
                <a:solidFill>
                  <a:srgbClr val="404155"/>
                </a:solidFill>
                <a:highlight>
                  <a:srgbClr val="ECEC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</a:t>
            </a:r>
            <a:r>
              <a:rPr lang="en-US" sz="1750" dirty="0">
                <a:solidFill>
                  <a:srgbClr val="404155"/>
                </a:solidFill>
                <a:highlight>
                  <a:srgbClr val="ECEC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= DIVIDE(CALCULATE(COUNTROWS('sales_dataset[1]'), 'sales_dataset[1]'[Status] = "Cancelled"), COUNTROWS('sales_dataset[1]'))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6626662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These DAX (Data Analysis Expressions) formulas are crucial for calculating the key metrics displayed on the Power BI dashboard, ensuring accurate and dynamic data insights.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34854"/>
            <a:ext cx="3685937" cy="460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90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Key Findings</a:t>
            </a:r>
            <a:endParaRPr lang="en-US" sz="2900" dirty="0"/>
          </a:p>
        </p:txBody>
      </p:sp>
      <p:sp>
        <p:nvSpPr>
          <p:cNvPr id="3" name="Shape 1"/>
          <p:cNvSpPr/>
          <p:nvPr/>
        </p:nvSpPr>
        <p:spPr>
          <a:xfrm>
            <a:off x="793790" y="1490424"/>
            <a:ext cx="331708" cy="331708"/>
          </a:xfrm>
          <a:prstGeom prst="roundRect">
            <a:avLst>
              <a:gd name="adj" fmla="val 18668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849094" y="1518106"/>
            <a:ext cx="221099" cy="2763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17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1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1272897" y="1541026"/>
            <a:ext cx="2693075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Strong Revenue Performance</a:t>
            </a:r>
            <a:endParaRPr lang="en-US" sz="1450" dirty="0"/>
          </a:p>
        </p:txBody>
      </p:sp>
      <p:sp>
        <p:nvSpPr>
          <p:cNvPr id="6" name="Text 4"/>
          <p:cNvSpPr/>
          <p:nvPr/>
        </p:nvSpPr>
        <p:spPr>
          <a:xfrm>
            <a:off x="1272897" y="1859756"/>
            <a:ext cx="12563713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The company generated 71.65 million rupees during the analysis period, indicating strong sales activity across multiple categories and channels.</a:t>
            </a:r>
            <a:endParaRPr lang="en-US" sz="1150" dirty="0"/>
          </a:p>
        </p:txBody>
      </p:sp>
      <p:sp>
        <p:nvSpPr>
          <p:cNvPr id="7" name="Shape 5"/>
          <p:cNvSpPr/>
          <p:nvPr/>
        </p:nvSpPr>
        <p:spPr>
          <a:xfrm>
            <a:off x="793790" y="2390299"/>
            <a:ext cx="331708" cy="331708"/>
          </a:xfrm>
          <a:prstGeom prst="roundRect">
            <a:avLst>
              <a:gd name="adj" fmla="val 18668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849094" y="2417981"/>
            <a:ext cx="221099" cy="2763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17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2</a:t>
            </a:r>
            <a:endParaRPr lang="en-US" sz="1700" dirty="0"/>
          </a:p>
        </p:txBody>
      </p:sp>
      <p:sp>
        <p:nvSpPr>
          <p:cNvPr id="9" name="Text 7"/>
          <p:cNvSpPr/>
          <p:nvPr/>
        </p:nvSpPr>
        <p:spPr>
          <a:xfrm>
            <a:off x="1272897" y="2440900"/>
            <a:ext cx="1842968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April's Peak Sales</a:t>
            </a:r>
            <a:endParaRPr lang="en-US" sz="1450" dirty="0"/>
          </a:p>
        </p:txBody>
      </p:sp>
      <p:sp>
        <p:nvSpPr>
          <p:cNvPr id="10" name="Text 8"/>
          <p:cNvSpPr/>
          <p:nvPr/>
        </p:nvSpPr>
        <p:spPr>
          <a:xfrm>
            <a:off x="1272897" y="2759631"/>
            <a:ext cx="12563713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April recorded the highest sales at over 10.2 million, a significant revenue spike suggesting successful campaigns or seasonal demand.</a:t>
            </a:r>
            <a:endParaRPr lang="en-US" sz="1150" dirty="0"/>
          </a:p>
        </p:txBody>
      </p:sp>
      <p:sp>
        <p:nvSpPr>
          <p:cNvPr id="11" name="Shape 9"/>
          <p:cNvSpPr/>
          <p:nvPr/>
        </p:nvSpPr>
        <p:spPr>
          <a:xfrm>
            <a:off x="793790" y="3290173"/>
            <a:ext cx="331708" cy="331708"/>
          </a:xfrm>
          <a:prstGeom prst="roundRect">
            <a:avLst>
              <a:gd name="adj" fmla="val 18668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849094" y="3317855"/>
            <a:ext cx="221099" cy="2763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17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3</a:t>
            </a:r>
            <a:endParaRPr lang="en-US" sz="1700" dirty="0"/>
          </a:p>
        </p:txBody>
      </p:sp>
      <p:sp>
        <p:nvSpPr>
          <p:cNvPr id="13" name="Text 11"/>
          <p:cNvSpPr/>
          <p:nvPr/>
        </p:nvSpPr>
        <p:spPr>
          <a:xfrm>
            <a:off x="1272897" y="3340775"/>
            <a:ext cx="1842968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High Order Volume</a:t>
            </a:r>
            <a:endParaRPr lang="en-US" sz="1450" dirty="0"/>
          </a:p>
        </p:txBody>
      </p:sp>
      <p:sp>
        <p:nvSpPr>
          <p:cNvPr id="14" name="Text 12"/>
          <p:cNvSpPr/>
          <p:nvPr/>
        </p:nvSpPr>
        <p:spPr>
          <a:xfrm>
            <a:off x="1272897" y="3659505"/>
            <a:ext cx="12563713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Total orders reached 120,350 with an Average Order Value of 595.33, driven by affordable fashion SKUs.</a:t>
            </a:r>
            <a:endParaRPr lang="en-US" sz="1150" dirty="0"/>
          </a:p>
        </p:txBody>
      </p:sp>
      <p:sp>
        <p:nvSpPr>
          <p:cNvPr id="15" name="Shape 13"/>
          <p:cNvSpPr/>
          <p:nvPr/>
        </p:nvSpPr>
        <p:spPr>
          <a:xfrm>
            <a:off x="793790" y="4190048"/>
            <a:ext cx="331708" cy="331708"/>
          </a:xfrm>
          <a:prstGeom prst="roundRect">
            <a:avLst>
              <a:gd name="adj" fmla="val 18668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849094" y="4217730"/>
            <a:ext cx="221099" cy="2763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17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4</a:t>
            </a:r>
            <a:endParaRPr lang="en-US" sz="1700" dirty="0"/>
          </a:p>
        </p:txBody>
      </p:sp>
      <p:sp>
        <p:nvSpPr>
          <p:cNvPr id="17" name="Text 15"/>
          <p:cNvSpPr/>
          <p:nvPr/>
        </p:nvSpPr>
        <p:spPr>
          <a:xfrm>
            <a:off x="1272897" y="4240649"/>
            <a:ext cx="2265998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Significant Cancellations</a:t>
            </a:r>
            <a:endParaRPr lang="en-US" sz="1450" dirty="0"/>
          </a:p>
        </p:txBody>
      </p:sp>
      <p:sp>
        <p:nvSpPr>
          <p:cNvPr id="18" name="Text 16"/>
          <p:cNvSpPr/>
          <p:nvPr/>
        </p:nvSpPr>
        <p:spPr>
          <a:xfrm>
            <a:off x="1272897" y="4559379"/>
            <a:ext cx="12563713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18,340 orders were cancelled (14.22% cancellation rate), meaning 1 in 7 orders is cancelled, leading to revenue leakage and poor customer experience.</a:t>
            </a:r>
            <a:endParaRPr lang="en-US" sz="1150" dirty="0"/>
          </a:p>
        </p:txBody>
      </p:sp>
      <p:sp>
        <p:nvSpPr>
          <p:cNvPr id="19" name="Shape 17"/>
          <p:cNvSpPr/>
          <p:nvPr/>
        </p:nvSpPr>
        <p:spPr>
          <a:xfrm>
            <a:off x="793790" y="5089922"/>
            <a:ext cx="331708" cy="331708"/>
          </a:xfrm>
          <a:prstGeom prst="roundRect">
            <a:avLst>
              <a:gd name="adj" fmla="val 18668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20" name="Text 18"/>
          <p:cNvSpPr/>
          <p:nvPr/>
        </p:nvSpPr>
        <p:spPr>
          <a:xfrm>
            <a:off x="849094" y="5117604"/>
            <a:ext cx="221099" cy="2763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17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5</a:t>
            </a:r>
            <a:endParaRPr lang="en-US" sz="1700" dirty="0"/>
          </a:p>
        </p:txBody>
      </p:sp>
      <p:sp>
        <p:nvSpPr>
          <p:cNvPr id="21" name="Text 19"/>
          <p:cNvSpPr/>
          <p:nvPr/>
        </p:nvSpPr>
        <p:spPr>
          <a:xfrm>
            <a:off x="1272897" y="5140523"/>
            <a:ext cx="1842968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FBA Superiority</a:t>
            </a:r>
            <a:endParaRPr lang="en-US" sz="1450" dirty="0"/>
          </a:p>
        </p:txBody>
      </p:sp>
      <p:sp>
        <p:nvSpPr>
          <p:cNvPr id="22" name="Text 20"/>
          <p:cNvSpPr/>
          <p:nvPr/>
        </p:nvSpPr>
        <p:spPr>
          <a:xfrm>
            <a:off x="1272897" y="5459254"/>
            <a:ext cx="12563713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Amazon-fulfilled orders show lower cancellations and faster delivery compared to merchant-fulfilled orders.</a:t>
            </a:r>
            <a:endParaRPr lang="en-US" sz="1150" dirty="0"/>
          </a:p>
        </p:txBody>
      </p:sp>
      <p:sp>
        <p:nvSpPr>
          <p:cNvPr id="23" name="Shape 21"/>
          <p:cNvSpPr/>
          <p:nvPr/>
        </p:nvSpPr>
        <p:spPr>
          <a:xfrm>
            <a:off x="793790" y="5989796"/>
            <a:ext cx="331708" cy="331708"/>
          </a:xfrm>
          <a:prstGeom prst="roundRect">
            <a:avLst>
              <a:gd name="adj" fmla="val 18668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24" name="Text 22"/>
          <p:cNvSpPr/>
          <p:nvPr/>
        </p:nvSpPr>
        <p:spPr>
          <a:xfrm>
            <a:off x="849094" y="6017478"/>
            <a:ext cx="221099" cy="2763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17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6</a:t>
            </a:r>
            <a:endParaRPr lang="en-US" sz="1700" dirty="0"/>
          </a:p>
        </p:txBody>
      </p:sp>
      <p:sp>
        <p:nvSpPr>
          <p:cNvPr id="25" name="Text 23"/>
          <p:cNvSpPr/>
          <p:nvPr/>
        </p:nvSpPr>
        <p:spPr>
          <a:xfrm>
            <a:off x="1272897" y="6040398"/>
            <a:ext cx="3402449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Top Performing Regions &amp; Categories</a:t>
            </a:r>
            <a:endParaRPr lang="en-US" sz="1450" dirty="0"/>
          </a:p>
        </p:txBody>
      </p:sp>
      <p:sp>
        <p:nvSpPr>
          <p:cNvPr id="26" name="Text 24"/>
          <p:cNvSpPr/>
          <p:nvPr/>
        </p:nvSpPr>
        <p:spPr>
          <a:xfrm>
            <a:off x="1272897" y="6359128"/>
            <a:ext cx="12563713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Mumbai, Bengaluru, and Chennai are top cities. Kurtas, Sets, and Tops are best-selling categories, driving major revenue.</a:t>
            </a:r>
            <a:endParaRPr lang="en-US" sz="1150" dirty="0"/>
          </a:p>
        </p:txBody>
      </p:sp>
      <p:sp>
        <p:nvSpPr>
          <p:cNvPr id="27" name="Shape 25"/>
          <p:cNvSpPr/>
          <p:nvPr/>
        </p:nvSpPr>
        <p:spPr>
          <a:xfrm>
            <a:off x="793790" y="6889671"/>
            <a:ext cx="331708" cy="331708"/>
          </a:xfrm>
          <a:prstGeom prst="roundRect">
            <a:avLst>
              <a:gd name="adj" fmla="val 18668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28" name="Text 26"/>
          <p:cNvSpPr/>
          <p:nvPr/>
        </p:nvSpPr>
        <p:spPr>
          <a:xfrm>
            <a:off x="849094" y="6917353"/>
            <a:ext cx="221099" cy="2763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17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7</a:t>
            </a:r>
            <a:endParaRPr lang="en-US" sz="1700" dirty="0"/>
          </a:p>
        </p:txBody>
      </p:sp>
      <p:sp>
        <p:nvSpPr>
          <p:cNvPr id="29" name="Text 27"/>
          <p:cNvSpPr/>
          <p:nvPr/>
        </p:nvSpPr>
        <p:spPr>
          <a:xfrm>
            <a:off x="1272897" y="6940272"/>
            <a:ext cx="1842968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B2B vs. B2C Insights</a:t>
            </a:r>
            <a:endParaRPr lang="en-US" sz="1450" dirty="0"/>
          </a:p>
        </p:txBody>
      </p:sp>
      <p:sp>
        <p:nvSpPr>
          <p:cNvPr id="30" name="Text 28"/>
          <p:cNvSpPr/>
          <p:nvPr/>
        </p:nvSpPr>
        <p:spPr>
          <a:xfrm>
            <a:off x="1272897" y="7259003"/>
            <a:ext cx="12563713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B2B is a minority, but B2B transactions tend to have larger quantities and higher value per transaction, suggesting tailored segmented strategies could improve performance.</a:t>
            </a:r>
            <a:endParaRPr lang="en-US" sz="11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41152"/>
            <a:ext cx="5257800" cy="460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90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Strategic Recommendations</a:t>
            </a:r>
            <a:endParaRPr lang="en-US" sz="29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1396722"/>
            <a:ext cx="737116" cy="88451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678305" y="1544122"/>
            <a:ext cx="1979890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Reduce Cancellations</a:t>
            </a:r>
            <a:endParaRPr lang="en-US" sz="1450" dirty="0"/>
          </a:p>
        </p:txBody>
      </p:sp>
      <p:sp>
        <p:nvSpPr>
          <p:cNvPr id="5" name="Text 2"/>
          <p:cNvSpPr/>
          <p:nvPr/>
        </p:nvSpPr>
        <p:spPr>
          <a:xfrm>
            <a:off x="1678305" y="1862852"/>
            <a:ext cx="12158305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Identify top reasons for the 18.34K cancelled orders to implement targeted solutions.</a:t>
            </a:r>
            <a:endParaRPr lang="en-US" sz="11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2281238"/>
            <a:ext cx="737116" cy="88451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678305" y="2428637"/>
            <a:ext cx="1842968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Optimize Inventory</a:t>
            </a:r>
            <a:endParaRPr lang="en-US" sz="1450" dirty="0"/>
          </a:p>
        </p:txBody>
      </p:sp>
      <p:sp>
        <p:nvSpPr>
          <p:cNvPr id="8" name="Text 4"/>
          <p:cNvSpPr/>
          <p:nvPr/>
        </p:nvSpPr>
        <p:spPr>
          <a:xfrm>
            <a:off x="1678305" y="2747367"/>
            <a:ext cx="12158305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Increase inventory for high-demand categories (Western Wear, Sets, Ethnic Dresses), especially during peak months.</a:t>
            </a:r>
            <a:endParaRPr lang="en-US" sz="11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3165753"/>
            <a:ext cx="737116" cy="884515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678305" y="3313152"/>
            <a:ext cx="2464356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Enhance B2B Engagement</a:t>
            </a:r>
            <a:endParaRPr lang="en-US" sz="1450" dirty="0"/>
          </a:p>
        </p:txBody>
      </p:sp>
      <p:sp>
        <p:nvSpPr>
          <p:cNvPr id="11" name="Text 6"/>
          <p:cNvSpPr/>
          <p:nvPr/>
        </p:nvSpPr>
        <p:spPr>
          <a:xfrm>
            <a:off x="1678305" y="3631883"/>
            <a:ext cx="12158305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Offer bulk discounts and loyalty perks to B2B customers, leveraging their higher transaction value.</a:t>
            </a:r>
            <a:endParaRPr lang="en-US" sz="11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4050268"/>
            <a:ext cx="737116" cy="884515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678305" y="4197668"/>
            <a:ext cx="2693075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Seasonal Campaign Planning</a:t>
            </a:r>
            <a:endParaRPr lang="en-US" sz="1450" dirty="0"/>
          </a:p>
        </p:txBody>
      </p:sp>
      <p:sp>
        <p:nvSpPr>
          <p:cNvPr id="14" name="Text 8"/>
          <p:cNvSpPr/>
          <p:nvPr/>
        </p:nvSpPr>
        <p:spPr>
          <a:xfrm>
            <a:off x="1678305" y="4516398"/>
            <a:ext cx="12158305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Run pre-April marketing campaigns and stock up early, anticipating peak revenue.</a:t>
            </a:r>
            <a:endParaRPr lang="en-US" sz="115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3790" y="4934783"/>
            <a:ext cx="737116" cy="884515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1678305" y="5082183"/>
            <a:ext cx="2298025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Prioritize FBA Fulfillment</a:t>
            </a:r>
            <a:endParaRPr lang="en-US" sz="1450" dirty="0"/>
          </a:p>
        </p:txBody>
      </p:sp>
      <p:sp>
        <p:nvSpPr>
          <p:cNvPr id="17" name="Text 10"/>
          <p:cNvSpPr/>
          <p:nvPr/>
        </p:nvSpPr>
        <p:spPr>
          <a:xfrm>
            <a:off x="1678305" y="5400913"/>
            <a:ext cx="12158305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Increase the percentage of orders fulfilled by Amazon for better reliability and customer satisfaction.</a:t>
            </a:r>
            <a:endParaRPr lang="en-US" sz="1150" dirty="0"/>
          </a:p>
        </p:txBody>
      </p:sp>
      <p:pic>
        <p:nvPicPr>
          <p:cNvPr id="18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3790" y="5819299"/>
            <a:ext cx="737116" cy="884515"/>
          </a:xfrm>
          <a:prstGeom prst="rect">
            <a:avLst/>
          </a:prstGeom>
        </p:spPr>
      </p:pic>
      <p:sp>
        <p:nvSpPr>
          <p:cNvPr id="19" name="Text 11"/>
          <p:cNvSpPr/>
          <p:nvPr/>
        </p:nvSpPr>
        <p:spPr>
          <a:xfrm>
            <a:off x="1678305" y="5966698"/>
            <a:ext cx="1976557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Leverage Daily Trends</a:t>
            </a:r>
            <a:endParaRPr lang="en-US" sz="1450" dirty="0"/>
          </a:p>
        </p:txBody>
      </p:sp>
      <p:sp>
        <p:nvSpPr>
          <p:cNvPr id="20" name="Text 12"/>
          <p:cNvSpPr/>
          <p:nvPr/>
        </p:nvSpPr>
        <p:spPr>
          <a:xfrm>
            <a:off x="1678305" y="6285428"/>
            <a:ext cx="12158305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Run flash deals or targeted email campaigns on historically high-sales days.</a:t>
            </a:r>
            <a:endParaRPr lang="en-US" sz="1150" dirty="0"/>
          </a:p>
        </p:txBody>
      </p:sp>
      <p:pic>
        <p:nvPicPr>
          <p:cNvPr id="21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3790" y="6703814"/>
            <a:ext cx="737116" cy="884515"/>
          </a:xfrm>
          <a:prstGeom prst="rect">
            <a:avLst/>
          </a:prstGeom>
        </p:spPr>
      </p:pic>
      <p:sp>
        <p:nvSpPr>
          <p:cNvPr id="22" name="Text 13"/>
          <p:cNvSpPr/>
          <p:nvPr/>
        </p:nvSpPr>
        <p:spPr>
          <a:xfrm>
            <a:off x="1678305" y="6851213"/>
            <a:ext cx="1842968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Regional Logistics</a:t>
            </a:r>
            <a:endParaRPr lang="en-US" sz="1450" dirty="0"/>
          </a:p>
        </p:txBody>
      </p:sp>
      <p:sp>
        <p:nvSpPr>
          <p:cNvPr id="23" name="Text 14"/>
          <p:cNvSpPr/>
          <p:nvPr/>
        </p:nvSpPr>
        <p:spPr>
          <a:xfrm>
            <a:off x="1678305" y="7169944"/>
            <a:ext cx="12158305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Prioritize faster delivery and zonal warehousing in high-demand regions like Gujarat, Karnataka, and Bihar.</a:t>
            </a:r>
            <a:endParaRPr lang="en-US" sz="1150" dirty="0"/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spect">
  <a:themeElements>
    <a:clrScheme name="Aspect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Aspect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inorFont>
    </a:fontScheme>
    <a:fmtScheme name="A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270000"/>
              </a:schemeClr>
            </a:gs>
            <a:gs pos="25000">
              <a:schemeClr val="phClr">
                <a:tint val="60000"/>
                <a:satMod val="300000"/>
              </a:schemeClr>
            </a:gs>
            <a:gs pos="100000">
              <a:schemeClr val="phClr">
                <a:tint val="29000"/>
                <a:satMod val="40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5000"/>
                <a:satMod val="155000"/>
              </a:schemeClr>
            </a:gs>
            <a:gs pos="60000">
              <a:schemeClr val="phClr">
                <a:shade val="95000"/>
                <a:satMod val="150000"/>
              </a:schemeClr>
            </a:gs>
            <a:gs pos="100000">
              <a:schemeClr val="phClr">
                <a:tint val="87000"/>
                <a:satMod val="2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atMod val="150000"/>
            </a:schemeClr>
          </a:solidFill>
          <a:prstDash val="solid"/>
        </a:ln>
        <a:ln w="425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2000000"/>
            </a:lightRig>
          </a:scene3d>
          <a:sp3d prstMaterial="powder">
            <a:bevelT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35000"/>
                <a:satMod val="150000"/>
              </a:schemeClr>
            </a:gs>
            <a:gs pos="45000">
              <a:schemeClr val="phClr">
                <a:shade val="68000"/>
                <a:satMod val="155000"/>
              </a:schemeClr>
            </a:gs>
            <a:gs pos="100000">
              <a:schemeClr val="phClr">
                <a:tint val="70000"/>
                <a:satMod val="175000"/>
              </a:schemeClr>
            </a:gs>
          </a:gsLst>
          <a:lin ang="16200000" scaled="0"/>
        </a:gradFill>
        <a:blipFill>
          <a:blip xmlns:r="http://schemas.openxmlformats.org/officeDocument/2006/relationships" r:embed="rId1">
            <a:duotone>
              <a:schemeClr val="phClr">
                <a:shade val="800"/>
                <a:satMod val="150000"/>
              </a:schemeClr>
              <a:schemeClr val="phClr">
                <a:tint val="80000"/>
                <a:satMod val="150000"/>
              </a:schemeClr>
            </a:duotone>
          </a:blip>
          <a:tile tx="0" ty="0" sx="75000" sy="7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Aspect</Template>
  <TotalTime>19</TotalTime>
  <Words>852</Words>
  <Application>Microsoft Office PowerPoint</Application>
  <PresentationFormat>Custom</PresentationFormat>
  <Paragraphs>105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Arial</vt:lpstr>
      <vt:lpstr>Alexandria</vt:lpstr>
      <vt:lpstr>Verdana</vt:lpstr>
      <vt:lpstr>Nobile</vt:lpstr>
      <vt:lpstr>Consolas</vt:lpstr>
      <vt:lpstr>Calibri</vt:lpstr>
      <vt:lpstr>Wingdings 2</vt:lpstr>
      <vt:lpstr>Aspect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Windows User</cp:lastModifiedBy>
  <cp:revision>4</cp:revision>
  <dcterms:created xsi:type="dcterms:W3CDTF">2025-08-06T13:22:26Z</dcterms:created>
  <dcterms:modified xsi:type="dcterms:W3CDTF">2025-08-06T13:46:44Z</dcterms:modified>
</cp:coreProperties>
</file>